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8288000" cy="10287000"/>
  <p:notesSz cx="6858000" cy="9144000"/>
  <p:embeddedFontLst>
    <p:embeddedFont>
      <p:font typeface="iCiel Cadena" panose="020B0604020202020204" charset="0"/>
      <p:regular r:id="rId23"/>
      <p:bold r:id="rId24"/>
    </p:embeddedFont>
    <p:embeddedFont>
      <p:font typeface="iCiel Pacifico" panose="020B0604020202020204" charset="0"/>
      <p:regular r:id="rId25"/>
    </p:embeddedFont>
    <p:embeddedFont>
      <p:font typeface="SVN-Avo 1" panose="020B0604020202020204" charset="0"/>
      <p:regular r:id="rId26"/>
    </p:embeddedFont>
    <p:embeddedFont>
      <p:font typeface="SVN-Avo 2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954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33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6.sv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3.png"/><Relationship Id="rId3" Type="http://schemas.openxmlformats.org/officeDocument/2006/relationships/image" Target="../media/image33.jpeg"/><Relationship Id="rId7" Type="http://schemas.openxmlformats.org/officeDocument/2006/relationships/image" Target="../media/image49.png"/><Relationship Id="rId12" Type="http://schemas.openxmlformats.org/officeDocument/2006/relationships/image" Target="../media/image52.svg"/><Relationship Id="rId2" Type="http://schemas.openxmlformats.org/officeDocument/2006/relationships/audio" Target="../media/audio2.wav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1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5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6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60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17" Type="http://schemas.openxmlformats.org/officeDocument/2006/relationships/image" Target="../media/image12.png"/><Relationship Id="rId25" Type="http://schemas.openxmlformats.org/officeDocument/2006/relationships/image" Target="../media/image38.png"/><Relationship Id="rId2" Type="http://schemas.openxmlformats.org/officeDocument/2006/relationships/video" Target="../media/media2.mp4"/><Relationship Id="rId16" Type="http://schemas.openxmlformats.org/officeDocument/2006/relationships/image" Target="../media/image11.svg"/><Relationship Id="rId20" Type="http://schemas.openxmlformats.org/officeDocument/2006/relationships/image" Target="../media/image15.svg"/><Relationship Id="rId1" Type="http://schemas.microsoft.com/office/2007/relationships/media" Target="../media/media2.mp4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35.png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34.jpeg"/><Relationship Id="rId14" Type="http://schemas.openxmlformats.org/officeDocument/2006/relationships/image" Target="../media/image9.svg"/><Relationship Id="rId22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45958" y="176051"/>
            <a:ext cx="7458572" cy="1717662"/>
          </a:xfrm>
          <a:custGeom>
            <a:avLst/>
            <a:gdLst/>
            <a:ahLst/>
            <a:cxnLst/>
            <a:rect l="l" t="t" r="r" b="b"/>
            <a:pathLst>
              <a:path w="4889922" h="1126118">
                <a:moveTo>
                  <a:pt x="0" y="0"/>
                </a:moveTo>
                <a:lnTo>
                  <a:pt x="4889922" y="0"/>
                </a:lnTo>
                <a:lnTo>
                  <a:pt x="4889922" y="1126118"/>
                </a:lnTo>
                <a:lnTo>
                  <a:pt x="0" y="1126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58263" y="4589372"/>
            <a:ext cx="1513139" cy="1108256"/>
          </a:xfrm>
          <a:custGeom>
            <a:avLst/>
            <a:gdLst/>
            <a:ahLst/>
            <a:cxnLst/>
            <a:rect l="l" t="t" r="r" b="b"/>
            <a:pathLst>
              <a:path w="1513139" h="1108256">
                <a:moveTo>
                  <a:pt x="0" y="0"/>
                </a:moveTo>
                <a:lnTo>
                  <a:pt x="1513139" y="0"/>
                </a:lnTo>
                <a:lnTo>
                  <a:pt x="1513139" y="1108256"/>
                </a:lnTo>
                <a:lnTo>
                  <a:pt x="0" y="110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0284" y="1206124"/>
            <a:ext cx="16447431" cy="4214654"/>
          </a:xfrm>
          <a:custGeom>
            <a:avLst/>
            <a:gdLst/>
            <a:ahLst/>
            <a:cxnLst/>
            <a:rect l="l" t="t" r="r" b="b"/>
            <a:pathLst>
              <a:path w="13831076" h="3544213">
                <a:moveTo>
                  <a:pt x="0" y="0"/>
                </a:moveTo>
                <a:lnTo>
                  <a:pt x="13831076" y="0"/>
                </a:lnTo>
                <a:lnTo>
                  <a:pt x="13831076" y="3544213"/>
                </a:lnTo>
                <a:lnTo>
                  <a:pt x="0" y="3544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4874" y="4340112"/>
            <a:ext cx="6328620" cy="6328620"/>
          </a:xfrm>
          <a:custGeom>
            <a:avLst/>
            <a:gdLst/>
            <a:ahLst/>
            <a:cxnLst/>
            <a:rect l="l" t="t" r="r" b="b"/>
            <a:pathLst>
              <a:path w="6328620" h="6328620">
                <a:moveTo>
                  <a:pt x="0" y="0"/>
                </a:moveTo>
                <a:lnTo>
                  <a:pt x="6328620" y="0"/>
                </a:lnTo>
                <a:lnTo>
                  <a:pt x="6328620" y="6328620"/>
                </a:lnTo>
                <a:lnTo>
                  <a:pt x="0" y="6328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303563" y="4409553"/>
            <a:ext cx="6166885" cy="6259179"/>
          </a:xfrm>
          <a:custGeom>
            <a:avLst/>
            <a:gdLst/>
            <a:ahLst/>
            <a:cxnLst/>
            <a:rect l="l" t="t" r="r" b="b"/>
            <a:pathLst>
              <a:path w="6166885" h="6259179">
                <a:moveTo>
                  <a:pt x="6166885" y="0"/>
                </a:moveTo>
                <a:lnTo>
                  <a:pt x="0" y="0"/>
                </a:lnTo>
                <a:lnTo>
                  <a:pt x="0" y="6259179"/>
                </a:lnTo>
                <a:lnTo>
                  <a:pt x="6166885" y="6259179"/>
                </a:lnTo>
                <a:lnTo>
                  <a:pt x="616688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043086" y="5459157"/>
            <a:ext cx="5063802" cy="4734608"/>
            <a:chOff x="0" y="0"/>
            <a:chExt cx="6751737" cy="6312810"/>
          </a:xfrm>
        </p:grpSpPr>
        <p:sp>
          <p:nvSpPr>
            <p:cNvPr id="9" name="Freeform 9"/>
            <p:cNvSpPr/>
            <p:nvPr/>
          </p:nvSpPr>
          <p:spPr>
            <a:xfrm>
              <a:off x="1155688" y="3899513"/>
              <a:ext cx="3079167" cy="2413297"/>
            </a:xfrm>
            <a:custGeom>
              <a:avLst/>
              <a:gdLst/>
              <a:ahLst/>
              <a:cxnLst/>
              <a:rect l="l" t="t" r="r" b="b"/>
              <a:pathLst>
                <a:path w="3079167" h="2413297">
                  <a:moveTo>
                    <a:pt x="0" y="0"/>
                  </a:moveTo>
                  <a:lnTo>
                    <a:pt x="3079167" y="0"/>
                  </a:lnTo>
                  <a:lnTo>
                    <a:pt x="3079167" y="2413297"/>
                  </a:lnTo>
                  <a:lnTo>
                    <a:pt x="0" y="2413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413186" y="1129189"/>
              <a:ext cx="2338550" cy="1976075"/>
            </a:xfrm>
            <a:custGeom>
              <a:avLst/>
              <a:gdLst/>
              <a:ahLst/>
              <a:cxnLst/>
              <a:rect l="l" t="t" r="r" b="b"/>
              <a:pathLst>
                <a:path w="2338550" h="1976075">
                  <a:moveTo>
                    <a:pt x="0" y="0"/>
                  </a:moveTo>
                  <a:lnTo>
                    <a:pt x="2338551" y="0"/>
                  </a:lnTo>
                  <a:lnTo>
                    <a:pt x="2338551" y="1976075"/>
                  </a:lnTo>
                  <a:lnTo>
                    <a:pt x="0" y="1976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0" y="1129189"/>
              <a:ext cx="1182256" cy="2277219"/>
            </a:xfrm>
            <a:custGeom>
              <a:avLst/>
              <a:gdLst/>
              <a:ahLst/>
              <a:cxnLst/>
              <a:rect l="l" t="t" r="r" b="b"/>
              <a:pathLst>
                <a:path w="1182256" h="2277219">
                  <a:moveTo>
                    <a:pt x="1182256" y="0"/>
                  </a:moveTo>
                  <a:lnTo>
                    <a:pt x="0" y="0"/>
                  </a:lnTo>
                  <a:lnTo>
                    <a:pt x="0" y="2277219"/>
                  </a:lnTo>
                  <a:lnTo>
                    <a:pt x="1182256" y="2277219"/>
                  </a:lnTo>
                  <a:lnTo>
                    <a:pt x="118225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117639" y="0"/>
              <a:ext cx="3665620" cy="4722216"/>
            </a:xfrm>
            <a:custGeom>
              <a:avLst/>
              <a:gdLst/>
              <a:ahLst/>
              <a:cxnLst/>
              <a:rect l="l" t="t" r="r" b="b"/>
              <a:pathLst>
                <a:path w="3665620" h="4722216">
                  <a:moveTo>
                    <a:pt x="3665619" y="0"/>
                  </a:moveTo>
                  <a:lnTo>
                    <a:pt x="0" y="0"/>
                  </a:lnTo>
                  <a:lnTo>
                    <a:pt x="0" y="4722216"/>
                  </a:lnTo>
                  <a:lnTo>
                    <a:pt x="3665619" y="4722216"/>
                  </a:lnTo>
                  <a:lnTo>
                    <a:pt x="366561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118676">
              <a:off x="2596059" y="1771444"/>
              <a:ext cx="1693829" cy="1179328"/>
            </a:xfrm>
            <a:custGeom>
              <a:avLst/>
              <a:gdLst/>
              <a:ahLst/>
              <a:cxnLst/>
              <a:rect l="l" t="t" r="r" b="b"/>
              <a:pathLst>
                <a:path w="1693829" h="1179328">
                  <a:moveTo>
                    <a:pt x="0" y="0"/>
                  </a:moveTo>
                  <a:lnTo>
                    <a:pt x="1693829" y="0"/>
                  </a:lnTo>
                  <a:lnTo>
                    <a:pt x="1693829" y="1179328"/>
                  </a:lnTo>
                  <a:lnTo>
                    <a:pt x="0" y="1179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649954" y="3360817"/>
              <a:ext cx="1659782" cy="1056036"/>
            </a:xfrm>
            <a:custGeom>
              <a:avLst/>
              <a:gdLst/>
              <a:ahLst/>
              <a:cxnLst/>
              <a:rect l="l" t="t" r="r" b="b"/>
              <a:pathLst>
                <a:path w="1659782" h="1056036">
                  <a:moveTo>
                    <a:pt x="0" y="0"/>
                  </a:moveTo>
                  <a:lnTo>
                    <a:pt x="1659782" y="0"/>
                  </a:lnTo>
                  <a:lnTo>
                    <a:pt x="1659782" y="1056036"/>
                  </a:lnTo>
                  <a:lnTo>
                    <a:pt x="0" y="105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86" y="0"/>
            <a:ext cx="18307373" cy="10287000"/>
          </a:xfrm>
          <a:custGeom>
            <a:avLst/>
            <a:gdLst/>
            <a:ahLst/>
            <a:cxnLst/>
            <a:rect l="l" t="t" r="r" b="b"/>
            <a:pathLst>
              <a:path w="18307373" h="10287000">
                <a:moveTo>
                  <a:pt x="0" y="0"/>
                </a:moveTo>
                <a:lnTo>
                  <a:pt x="18307372" y="0"/>
                </a:lnTo>
                <a:lnTo>
                  <a:pt x="18307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74680" y="1168010"/>
            <a:ext cx="15338641" cy="7578893"/>
            <a:chOff x="0" y="0"/>
            <a:chExt cx="4039807" cy="19960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807" cy="1996087"/>
            </a:xfrm>
            <a:custGeom>
              <a:avLst/>
              <a:gdLst/>
              <a:ahLst/>
              <a:cxnLst/>
              <a:rect l="l" t="t" r="r" b="b"/>
              <a:pathLst>
                <a:path w="4039807" h="1996087">
                  <a:moveTo>
                    <a:pt x="25741" y="0"/>
                  </a:moveTo>
                  <a:lnTo>
                    <a:pt x="4014065" y="0"/>
                  </a:lnTo>
                  <a:cubicBezTo>
                    <a:pt x="4028282" y="0"/>
                    <a:pt x="4039807" y="11525"/>
                    <a:pt x="4039807" y="25741"/>
                  </a:cubicBezTo>
                  <a:lnTo>
                    <a:pt x="4039807" y="1970346"/>
                  </a:lnTo>
                  <a:cubicBezTo>
                    <a:pt x="4039807" y="1984562"/>
                    <a:pt x="4028282" y="1996087"/>
                    <a:pt x="4014065" y="1996087"/>
                  </a:cubicBezTo>
                  <a:lnTo>
                    <a:pt x="25741" y="1996087"/>
                  </a:lnTo>
                  <a:cubicBezTo>
                    <a:pt x="18914" y="1996087"/>
                    <a:pt x="12367" y="1993375"/>
                    <a:pt x="7539" y="1988548"/>
                  </a:cubicBezTo>
                  <a:cubicBezTo>
                    <a:pt x="2712" y="1983720"/>
                    <a:pt x="0" y="1977173"/>
                    <a:pt x="0" y="1970346"/>
                  </a:cubicBezTo>
                  <a:lnTo>
                    <a:pt x="0" y="25741"/>
                  </a:lnTo>
                  <a:cubicBezTo>
                    <a:pt x="0" y="11525"/>
                    <a:pt x="11525" y="0"/>
                    <a:pt x="25741" y="0"/>
                  </a:cubicBezTo>
                  <a:close/>
                </a:path>
              </a:pathLst>
            </a:custGeom>
            <a:solidFill>
              <a:srgbClr val="FFFFFF"/>
            </a:solidFill>
            <a:ln w="152400" cap="rnd">
              <a:solidFill>
                <a:srgbClr val="3596C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39807" cy="2034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23707" y="4741749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4" y="0"/>
                </a:lnTo>
                <a:lnTo>
                  <a:pt x="6240564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22492" y="4133095"/>
            <a:ext cx="3454103" cy="1901149"/>
          </a:xfrm>
          <a:custGeom>
            <a:avLst/>
            <a:gdLst/>
            <a:ahLst/>
            <a:cxnLst/>
            <a:rect l="l" t="t" r="r" b="b"/>
            <a:pathLst>
              <a:path w="3454103" h="1901149">
                <a:moveTo>
                  <a:pt x="0" y="0"/>
                </a:moveTo>
                <a:lnTo>
                  <a:pt x="3454103" y="0"/>
                </a:lnTo>
                <a:lnTo>
                  <a:pt x="3454103" y="1901150"/>
                </a:lnTo>
                <a:lnTo>
                  <a:pt x="0" y="1901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39027" y="3792743"/>
            <a:ext cx="3220341" cy="2581854"/>
          </a:xfrm>
          <a:custGeom>
            <a:avLst/>
            <a:gdLst/>
            <a:ahLst/>
            <a:cxnLst/>
            <a:rect l="l" t="t" r="r" b="b"/>
            <a:pathLst>
              <a:path w="3220341" h="2581854">
                <a:moveTo>
                  <a:pt x="0" y="0"/>
                </a:moveTo>
                <a:lnTo>
                  <a:pt x="3220341" y="0"/>
                </a:lnTo>
                <a:lnTo>
                  <a:pt x="3220341" y="2581854"/>
                </a:lnTo>
                <a:lnTo>
                  <a:pt x="0" y="2581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96394" y="4048419"/>
            <a:ext cx="3028000" cy="2123781"/>
          </a:xfrm>
          <a:custGeom>
            <a:avLst/>
            <a:gdLst/>
            <a:ahLst/>
            <a:cxnLst/>
            <a:rect l="l" t="t" r="r" b="b"/>
            <a:pathLst>
              <a:path w="3028000" h="2123781">
                <a:moveTo>
                  <a:pt x="0" y="0"/>
                </a:moveTo>
                <a:lnTo>
                  <a:pt x="3028000" y="0"/>
                </a:lnTo>
                <a:lnTo>
                  <a:pt x="3028000" y="2123781"/>
                </a:lnTo>
                <a:lnTo>
                  <a:pt x="0" y="21237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25905" y="4114800"/>
            <a:ext cx="2803952" cy="2057400"/>
          </a:xfrm>
          <a:custGeom>
            <a:avLst/>
            <a:gdLst/>
            <a:ahLst/>
            <a:cxnLst/>
            <a:rect l="l" t="t" r="r" b="b"/>
            <a:pathLst>
              <a:path w="2803952" h="2057400">
                <a:moveTo>
                  <a:pt x="0" y="0"/>
                </a:moveTo>
                <a:lnTo>
                  <a:pt x="2803952" y="0"/>
                </a:lnTo>
                <a:lnTo>
                  <a:pt x="28039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85555" y="6693515"/>
            <a:ext cx="1001585" cy="1331010"/>
          </a:xfrm>
          <a:custGeom>
            <a:avLst/>
            <a:gdLst/>
            <a:ahLst/>
            <a:cxnLst/>
            <a:rect l="l" t="t" r="r" b="b"/>
            <a:pathLst>
              <a:path w="1001585" h="1331010">
                <a:moveTo>
                  <a:pt x="0" y="0"/>
                </a:moveTo>
                <a:lnTo>
                  <a:pt x="1001584" y="0"/>
                </a:lnTo>
                <a:lnTo>
                  <a:pt x="1001584" y="1331010"/>
                </a:lnTo>
                <a:lnTo>
                  <a:pt x="0" y="1331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89826" y="6693515"/>
            <a:ext cx="976225" cy="1233775"/>
          </a:xfrm>
          <a:custGeom>
            <a:avLst/>
            <a:gdLst/>
            <a:ahLst/>
            <a:cxnLst/>
            <a:rect l="l" t="t" r="r" b="b"/>
            <a:pathLst>
              <a:path w="976225" h="1233775">
                <a:moveTo>
                  <a:pt x="0" y="0"/>
                </a:moveTo>
                <a:lnTo>
                  <a:pt x="976224" y="0"/>
                </a:lnTo>
                <a:lnTo>
                  <a:pt x="976224" y="1233775"/>
                </a:lnTo>
                <a:lnTo>
                  <a:pt x="0" y="12337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65987" y="6742132"/>
            <a:ext cx="923789" cy="1233775"/>
          </a:xfrm>
          <a:custGeom>
            <a:avLst/>
            <a:gdLst/>
            <a:ahLst/>
            <a:cxnLst/>
            <a:rect l="l" t="t" r="r" b="b"/>
            <a:pathLst>
              <a:path w="923789" h="1233775">
                <a:moveTo>
                  <a:pt x="0" y="0"/>
                </a:moveTo>
                <a:lnTo>
                  <a:pt x="923789" y="0"/>
                </a:lnTo>
                <a:lnTo>
                  <a:pt x="923789" y="1233776"/>
                </a:lnTo>
                <a:lnTo>
                  <a:pt x="0" y="12337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30220" y="6463603"/>
            <a:ext cx="1795323" cy="1790834"/>
          </a:xfrm>
          <a:custGeom>
            <a:avLst/>
            <a:gdLst/>
            <a:ahLst/>
            <a:cxnLst/>
            <a:rect l="l" t="t" r="r" b="b"/>
            <a:pathLst>
              <a:path w="1795323" h="1790834">
                <a:moveTo>
                  <a:pt x="0" y="0"/>
                </a:moveTo>
                <a:lnTo>
                  <a:pt x="1795323" y="0"/>
                </a:lnTo>
                <a:lnTo>
                  <a:pt x="1795323" y="1790834"/>
                </a:lnTo>
                <a:lnTo>
                  <a:pt x="0" y="17908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806004" y="6742132"/>
            <a:ext cx="894428" cy="1090766"/>
          </a:xfrm>
          <a:custGeom>
            <a:avLst/>
            <a:gdLst/>
            <a:ahLst/>
            <a:cxnLst/>
            <a:rect l="l" t="t" r="r" b="b"/>
            <a:pathLst>
              <a:path w="894428" h="1090766">
                <a:moveTo>
                  <a:pt x="0" y="0"/>
                </a:moveTo>
                <a:lnTo>
                  <a:pt x="894428" y="0"/>
                </a:lnTo>
                <a:lnTo>
                  <a:pt x="894428" y="1090767"/>
                </a:lnTo>
                <a:lnTo>
                  <a:pt x="0" y="10907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93006" y="1537009"/>
            <a:ext cx="1333138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Câu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2: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nào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dưới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đây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phù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hợp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khoang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cấp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đông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của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86" y="0"/>
            <a:ext cx="18307373" cy="10287000"/>
          </a:xfrm>
          <a:custGeom>
            <a:avLst/>
            <a:gdLst/>
            <a:ahLst/>
            <a:cxnLst/>
            <a:rect l="l" t="t" r="r" b="b"/>
            <a:pathLst>
              <a:path w="18307373" h="10287000">
                <a:moveTo>
                  <a:pt x="0" y="0"/>
                </a:moveTo>
                <a:lnTo>
                  <a:pt x="18307372" y="0"/>
                </a:lnTo>
                <a:lnTo>
                  <a:pt x="18307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74680" y="1168010"/>
            <a:ext cx="15338641" cy="7578893"/>
            <a:chOff x="0" y="0"/>
            <a:chExt cx="4039807" cy="19960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807" cy="1996087"/>
            </a:xfrm>
            <a:custGeom>
              <a:avLst/>
              <a:gdLst/>
              <a:ahLst/>
              <a:cxnLst/>
              <a:rect l="l" t="t" r="r" b="b"/>
              <a:pathLst>
                <a:path w="4039807" h="1996087">
                  <a:moveTo>
                    <a:pt x="25741" y="0"/>
                  </a:moveTo>
                  <a:lnTo>
                    <a:pt x="4014065" y="0"/>
                  </a:lnTo>
                  <a:cubicBezTo>
                    <a:pt x="4028282" y="0"/>
                    <a:pt x="4039807" y="11525"/>
                    <a:pt x="4039807" y="25741"/>
                  </a:cubicBezTo>
                  <a:lnTo>
                    <a:pt x="4039807" y="1970346"/>
                  </a:lnTo>
                  <a:cubicBezTo>
                    <a:pt x="4039807" y="1984562"/>
                    <a:pt x="4028282" y="1996087"/>
                    <a:pt x="4014065" y="1996087"/>
                  </a:cubicBezTo>
                  <a:lnTo>
                    <a:pt x="25741" y="1996087"/>
                  </a:lnTo>
                  <a:cubicBezTo>
                    <a:pt x="18914" y="1996087"/>
                    <a:pt x="12367" y="1993375"/>
                    <a:pt x="7539" y="1988548"/>
                  </a:cubicBezTo>
                  <a:cubicBezTo>
                    <a:pt x="2712" y="1983720"/>
                    <a:pt x="0" y="1977173"/>
                    <a:pt x="0" y="1970346"/>
                  </a:cubicBezTo>
                  <a:lnTo>
                    <a:pt x="0" y="25741"/>
                  </a:lnTo>
                  <a:cubicBezTo>
                    <a:pt x="0" y="11525"/>
                    <a:pt x="11525" y="0"/>
                    <a:pt x="25741" y="0"/>
                  </a:cubicBezTo>
                  <a:close/>
                </a:path>
              </a:pathLst>
            </a:custGeom>
            <a:solidFill>
              <a:srgbClr val="FFFFFF"/>
            </a:solidFill>
            <a:ln w="152400" cap="rnd">
              <a:solidFill>
                <a:srgbClr val="3596C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39807" cy="2034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23707" y="4741749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4" y="0"/>
                </a:lnTo>
                <a:lnTo>
                  <a:pt x="6240564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85555" y="6693515"/>
            <a:ext cx="1001585" cy="1331010"/>
          </a:xfrm>
          <a:custGeom>
            <a:avLst/>
            <a:gdLst/>
            <a:ahLst/>
            <a:cxnLst/>
            <a:rect l="l" t="t" r="r" b="b"/>
            <a:pathLst>
              <a:path w="1001585" h="1331010">
                <a:moveTo>
                  <a:pt x="0" y="0"/>
                </a:moveTo>
                <a:lnTo>
                  <a:pt x="1001584" y="0"/>
                </a:lnTo>
                <a:lnTo>
                  <a:pt x="1001584" y="1331010"/>
                </a:lnTo>
                <a:lnTo>
                  <a:pt x="0" y="13310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89826" y="6693515"/>
            <a:ext cx="976225" cy="1233775"/>
          </a:xfrm>
          <a:custGeom>
            <a:avLst/>
            <a:gdLst/>
            <a:ahLst/>
            <a:cxnLst/>
            <a:rect l="l" t="t" r="r" b="b"/>
            <a:pathLst>
              <a:path w="976225" h="1233775">
                <a:moveTo>
                  <a:pt x="0" y="0"/>
                </a:moveTo>
                <a:lnTo>
                  <a:pt x="976224" y="0"/>
                </a:lnTo>
                <a:lnTo>
                  <a:pt x="976224" y="1233775"/>
                </a:lnTo>
                <a:lnTo>
                  <a:pt x="0" y="1233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65987" y="6742132"/>
            <a:ext cx="923789" cy="1233775"/>
          </a:xfrm>
          <a:custGeom>
            <a:avLst/>
            <a:gdLst/>
            <a:ahLst/>
            <a:cxnLst/>
            <a:rect l="l" t="t" r="r" b="b"/>
            <a:pathLst>
              <a:path w="923789" h="1233775">
                <a:moveTo>
                  <a:pt x="0" y="0"/>
                </a:moveTo>
                <a:lnTo>
                  <a:pt x="923789" y="0"/>
                </a:lnTo>
                <a:lnTo>
                  <a:pt x="923789" y="1233776"/>
                </a:lnTo>
                <a:lnTo>
                  <a:pt x="0" y="12337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88686" y="6463603"/>
            <a:ext cx="1795323" cy="1790834"/>
          </a:xfrm>
          <a:custGeom>
            <a:avLst/>
            <a:gdLst/>
            <a:ahLst/>
            <a:cxnLst/>
            <a:rect l="l" t="t" r="r" b="b"/>
            <a:pathLst>
              <a:path w="1795323" h="1790834">
                <a:moveTo>
                  <a:pt x="0" y="0"/>
                </a:moveTo>
                <a:lnTo>
                  <a:pt x="1795322" y="0"/>
                </a:lnTo>
                <a:lnTo>
                  <a:pt x="1795322" y="1790834"/>
                </a:lnTo>
                <a:lnTo>
                  <a:pt x="0" y="17908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06004" y="6742132"/>
            <a:ext cx="894428" cy="1090766"/>
          </a:xfrm>
          <a:custGeom>
            <a:avLst/>
            <a:gdLst/>
            <a:ahLst/>
            <a:cxnLst/>
            <a:rect l="l" t="t" r="r" b="b"/>
            <a:pathLst>
              <a:path w="894428" h="1090766">
                <a:moveTo>
                  <a:pt x="0" y="0"/>
                </a:moveTo>
                <a:lnTo>
                  <a:pt x="894428" y="0"/>
                </a:lnTo>
                <a:lnTo>
                  <a:pt x="894428" y="1090767"/>
                </a:lnTo>
                <a:lnTo>
                  <a:pt x="0" y="1090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12076" y="4318785"/>
            <a:ext cx="3477310" cy="1964680"/>
          </a:xfrm>
          <a:custGeom>
            <a:avLst/>
            <a:gdLst/>
            <a:ahLst/>
            <a:cxnLst/>
            <a:rect l="l" t="t" r="r" b="b"/>
            <a:pathLst>
              <a:path w="3477310" h="1964680">
                <a:moveTo>
                  <a:pt x="0" y="0"/>
                </a:moveTo>
                <a:lnTo>
                  <a:pt x="3477310" y="0"/>
                </a:lnTo>
                <a:lnTo>
                  <a:pt x="3477310" y="1964680"/>
                </a:lnTo>
                <a:lnTo>
                  <a:pt x="0" y="1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24709" y="3958334"/>
            <a:ext cx="2406345" cy="2325131"/>
          </a:xfrm>
          <a:custGeom>
            <a:avLst/>
            <a:gdLst/>
            <a:ahLst/>
            <a:cxnLst/>
            <a:rect l="l" t="t" r="r" b="b"/>
            <a:pathLst>
              <a:path w="2406345" h="2325131">
                <a:moveTo>
                  <a:pt x="0" y="0"/>
                </a:moveTo>
                <a:lnTo>
                  <a:pt x="2406345" y="0"/>
                </a:lnTo>
                <a:lnTo>
                  <a:pt x="2406345" y="2325131"/>
                </a:lnTo>
                <a:lnTo>
                  <a:pt x="0" y="23251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995611" y="3308630"/>
            <a:ext cx="2781471" cy="2974835"/>
          </a:xfrm>
          <a:custGeom>
            <a:avLst/>
            <a:gdLst/>
            <a:ahLst/>
            <a:cxnLst/>
            <a:rect l="l" t="t" r="r" b="b"/>
            <a:pathLst>
              <a:path w="2781471" h="2974835">
                <a:moveTo>
                  <a:pt x="0" y="0"/>
                </a:moveTo>
                <a:lnTo>
                  <a:pt x="2781471" y="0"/>
                </a:lnTo>
                <a:lnTo>
                  <a:pt x="2781471" y="2974835"/>
                </a:lnTo>
                <a:lnTo>
                  <a:pt x="0" y="29748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60961" y="3958334"/>
            <a:ext cx="3384513" cy="1772639"/>
          </a:xfrm>
          <a:custGeom>
            <a:avLst/>
            <a:gdLst/>
            <a:ahLst/>
            <a:cxnLst/>
            <a:rect l="l" t="t" r="r" b="b"/>
            <a:pathLst>
              <a:path w="3384513" h="1772639">
                <a:moveTo>
                  <a:pt x="0" y="0"/>
                </a:moveTo>
                <a:lnTo>
                  <a:pt x="3384514" y="0"/>
                </a:lnTo>
                <a:lnTo>
                  <a:pt x="3384514" y="1772639"/>
                </a:lnTo>
                <a:lnTo>
                  <a:pt x="0" y="17726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93006" y="1537009"/>
            <a:ext cx="13331388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Câu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3: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nào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dưới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đây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phù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hợp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khoang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làm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của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?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FF0000"/>
              </a:solidFill>
              <a:latin typeface="SVN-Avo 1"/>
              <a:ea typeface="SVN-Avo 1"/>
              <a:cs typeface="SVN-Avo 1"/>
              <a:sym typeface="SVN-Avo 1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86" y="0"/>
            <a:ext cx="18307373" cy="10287000"/>
          </a:xfrm>
          <a:custGeom>
            <a:avLst/>
            <a:gdLst/>
            <a:ahLst/>
            <a:cxnLst/>
            <a:rect l="l" t="t" r="r" b="b"/>
            <a:pathLst>
              <a:path w="18307373" h="10287000">
                <a:moveTo>
                  <a:pt x="0" y="0"/>
                </a:moveTo>
                <a:lnTo>
                  <a:pt x="18307372" y="0"/>
                </a:lnTo>
                <a:lnTo>
                  <a:pt x="18307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31430" y="1168010"/>
            <a:ext cx="13854540" cy="7578893"/>
            <a:chOff x="0" y="0"/>
            <a:chExt cx="3648932" cy="19960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48932" cy="1996087"/>
            </a:xfrm>
            <a:custGeom>
              <a:avLst/>
              <a:gdLst/>
              <a:ahLst/>
              <a:cxnLst/>
              <a:rect l="l" t="t" r="r" b="b"/>
              <a:pathLst>
                <a:path w="3648932" h="1996087">
                  <a:moveTo>
                    <a:pt x="28499" y="0"/>
                  </a:moveTo>
                  <a:lnTo>
                    <a:pt x="3620434" y="0"/>
                  </a:lnTo>
                  <a:cubicBezTo>
                    <a:pt x="3636173" y="0"/>
                    <a:pt x="3648932" y="12759"/>
                    <a:pt x="3648932" y="28499"/>
                  </a:cubicBezTo>
                  <a:lnTo>
                    <a:pt x="3648932" y="1967588"/>
                  </a:lnTo>
                  <a:cubicBezTo>
                    <a:pt x="3648932" y="1975147"/>
                    <a:pt x="3645930" y="1982395"/>
                    <a:pt x="3640585" y="1987740"/>
                  </a:cubicBezTo>
                  <a:cubicBezTo>
                    <a:pt x="3635241" y="1993085"/>
                    <a:pt x="3627992" y="1996087"/>
                    <a:pt x="3620434" y="1996087"/>
                  </a:cubicBezTo>
                  <a:lnTo>
                    <a:pt x="28499" y="1996087"/>
                  </a:lnTo>
                  <a:cubicBezTo>
                    <a:pt x="20940" y="1996087"/>
                    <a:pt x="13692" y="1993085"/>
                    <a:pt x="8347" y="1987740"/>
                  </a:cubicBezTo>
                  <a:cubicBezTo>
                    <a:pt x="3003" y="1982395"/>
                    <a:pt x="0" y="1975147"/>
                    <a:pt x="0" y="1967588"/>
                  </a:cubicBezTo>
                  <a:lnTo>
                    <a:pt x="0" y="28499"/>
                  </a:lnTo>
                  <a:cubicBezTo>
                    <a:pt x="0" y="20940"/>
                    <a:pt x="3003" y="13692"/>
                    <a:pt x="8347" y="8347"/>
                  </a:cubicBezTo>
                  <a:cubicBezTo>
                    <a:pt x="13692" y="3003"/>
                    <a:pt x="20940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152400" cap="rnd">
              <a:solidFill>
                <a:srgbClr val="3596C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48932" cy="2034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23707" y="4741749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4" y="0"/>
                </a:lnTo>
                <a:lnTo>
                  <a:pt x="6240564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83080" y="5829300"/>
            <a:ext cx="965628" cy="963214"/>
          </a:xfrm>
          <a:custGeom>
            <a:avLst/>
            <a:gdLst/>
            <a:ahLst/>
            <a:cxnLst/>
            <a:rect l="l" t="t" r="r" b="b"/>
            <a:pathLst>
              <a:path w="965628" h="963214">
                <a:moveTo>
                  <a:pt x="0" y="0"/>
                </a:moveTo>
                <a:lnTo>
                  <a:pt x="965628" y="0"/>
                </a:lnTo>
                <a:lnTo>
                  <a:pt x="965628" y="963214"/>
                </a:lnTo>
                <a:lnTo>
                  <a:pt x="0" y="963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32549" y="1626152"/>
            <a:ext cx="13652302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Câu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4: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Cách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nào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dưới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đây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đúng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?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FF0000"/>
              </a:solidFill>
              <a:latin typeface="SVN-Avo 1"/>
              <a:ea typeface="SVN-Avo 1"/>
              <a:cs typeface="SVN-Avo 1"/>
              <a:sym typeface="SVN-Avo 1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02030" y="3753441"/>
            <a:ext cx="10175735" cy="63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A.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quá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lâu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28515" y="4469364"/>
            <a:ext cx="1234827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B. Để thực phẩm sống và thực phẩm đã chế biến chung một ngăn.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28515" y="6006064"/>
            <a:ext cx="13056336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C.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Sử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dụng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màng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bọc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hoặc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hộp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đựng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28515" y="7540320"/>
            <a:ext cx="1030109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D. Để quá nhiều thực phẩm trong tủ lạnh.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86" y="0"/>
            <a:ext cx="18307373" cy="10287000"/>
          </a:xfrm>
          <a:custGeom>
            <a:avLst/>
            <a:gdLst/>
            <a:ahLst/>
            <a:cxnLst/>
            <a:rect l="l" t="t" r="r" b="b"/>
            <a:pathLst>
              <a:path w="18307373" h="10287000">
                <a:moveTo>
                  <a:pt x="0" y="0"/>
                </a:moveTo>
                <a:lnTo>
                  <a:pt x="18307372" y="0"/>
                </a:lnTo>
                <a:lnTo>
                  <a:pt x="18307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31430" y="1168010"/>
            <a:ext cx="13854540" cy="7578893"/>
            <a:chOff x="0" y="0"/>
            <a:chExt cx="3648932" cy="19960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48932" cy="1996087"/>
            </a:xfrm>
            <a:custGeom>
              <a:avLst/>
              <a:gdLst/>
              <a:ahLst/>
              <a:cxnLst/>
              <a:rect l="l" t="t" r="r" b="b"/>
              <a:pathLst>
                <a:path w="3648932" h="1996087">
                  <a:moveTo>
                    <a:pt x="28499" y="0"/>
                  </a:moveTo>
                  <a:lnTo>
                    <a:pt x="3620434" y="0"/>
                  </a:lnTo>
                  <a:cubicBezTo>
                    <a:pt x="3636173" y="0"/>
                    <a:pt x="3648932" y="12759"/>
                    <a:pt x="3648932" y="28499"/>
                  </a:cubicBezTo>
                  <a:lnTo>
                    <a:pt x="3648932" y="1967588"/>
                  </a:lnTo>
                  <a:cubicBezTo>
                    <a:pt x="3648932" y="1975147"/>
                    <a:pt x="3645930" y="1982395"/>
                    <a:pt x="3640585" y="1987740"/>
                  </a:cubicBezTo>
                  <a:cubicBezTo>
                    <a:pt x="3635241" y="1993085"/>
                    <a:pt x="3627992" y="1996087"/>
                    <a:pt x="3620434" y="1996087"/>
                  </a:cubicBezTo>
                  <a:lnTo>
                    <a:pt x="28499" y="1996087"/>
                  </a:lnTo>
                  <a:cubicBezTo>
                    <a:pt x="20940" y="1996087"/>
                    <a:pt x="13692" y="1993085"/>
                    <a:pt x="8347" y="1987740"/>
                  </a:cubicBezTo>
                  <a:cubicBezTo>
                    <a:pt x="3003" y="1982395"/>
                    <a:pt x="0" y="1975147"/>
                    <a:pt x="0" y="1967588"/>
                  </a:cubicBezTo>
                  <a:lnTo>
                    <a:pt x="0" y="28499"/>
                  </a:lnTo>
                  <a:cubicBezTo>
                    <a:pt x="0" y="20940"/>
                    <a:pt x="3003" y="13692"/>
                    <a:pt x="8347" y="8347"/>
                  </a:cubicBezTo>
                  <a:cubicBezTo>
                    <a:pt x="13692" y="3003"/>
                    <a:pt x="20940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152400" cap="rnd">
              <a:solidFill>
                <a:srgbClr val="3596C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48932" cy="2034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23707" y="4741749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4" y="0"/>
                </a:lnTo>
                <a:lnTo>
                  <a:pt x="6240564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83080" y="2289906"/>
            <a:ext cx="13652302" cy="557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endParaRPr dirty="0"/>
          </a:p>
          <a:p>
            <a:pPr algn="l">
              <a:lnSpc>
                <a:spcPts val="6299"/>
              </a:lnSpc>
            </a:pPr>
            <a:endParaRPr dirty="0"/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A.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nguội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rồi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bọc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kín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trước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khi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cho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B. Cho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ngay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khi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còn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nóng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C.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ngoài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qua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đêm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rồi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mới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cất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D. Cho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mà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không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cần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bọc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kín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061312" y="3927568"/>
            <a:ext cx="965628" cy="963214"/>
          </a:xfrm>
          <a:custGeom>
            <a:avLst/>
            <a:gdLst/>
            <a:ahLst/>
            <a:cxnLst/>
            <a:rect l="l" t="t" r="r" b="b"/>
            <a:pathLst>
              <a:path w="965628" h="963214">
                <a:moveTo>
                  <a:pt x="0" y="0"/>
                </a:moveTo>
                <a:lnTo>
                  <a:pt x="965628" y="0"/>
                </a:lnTo>
                <a:lnTo>
                  <a:pt x="965628" y="963213"/>
                </a:lnTo>
                <a:lnTo>
                  <a:pt x="0" y="9632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44126" y="1747515"/>
            <a:ext cx="1319974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Câu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5: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Thức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ăn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thừa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sau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bữa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ăn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nên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được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xử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lý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như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thế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nào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trước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khi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cho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vào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86" y="0"/>
            <a:ext cx="18307373" cy="10287000"/>
          </a:xfrm>
          <a:custGeom>
            <a:avLst/>
            <a:gdLst/>
            <a:ahLst/>
            <a:cxnLst/>
            <a:rect l="l" t="t" r="r" b="b"/>
            <a:pathLst>
              <a:path w="18307373" h="10287000">
                <a:moveTo>
                  <a:pt x="0" y="0"/>
                </a:moveTo>
                <a:lnTo>
                  <a:pt x="18307372" y="0"/>
                </a:lnTo>
                <a:lnTo>
                  <a:pt x="18307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31430" y="1168010"/>
            <a:ext cx="13854540" cy="7578893"/>
            <a:chOff x="0" y="0"/>
            <a:chExt cx="3648932" cy="19960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48932" cy="1996087"/>
            </a:xfrm>
            <a:custGeom>
              <a:avLst/>
              <a:gdLst/>
              <a:ahLst/>
              <a:cxnLst/>
              <a:rect l="l" t="t" r="r" b="b"/>
              <a:pathLst>
                <a:path w="3648932" h="1996087">
                  <a:moveTo>
                    <a:pt x="28499" y="0"/>
                  </a:moveTo>
                  <a:lnTo>
                    <a:pt x="3620434" y="0"/>
                  </a:lnTo>
                  <a:cubicBezTo>
                    <a:pt x="3636173" y="0"/>
                    <a:pt x="3648932" y="12759"/>
                    <a:pt x="3648932" y="28499"/>
                  </a:cubicBezTo>
                  <a:lnTo>
                    <a:pt x="3648932" y="1967588"/>
                  </a:lnTo>
                  <a:cubicBezTo>
                    <a:pt x="3648932" y="1975147"/>
                    <a:pt x="3645930" y="1982395"/>
                    <a:pt x="3640585" y="1987740"/>
                  </a:cubicBezTo>
                  <a:cubicBezTo>
                    <a:pt x="3635241" y="1993085"/>
                    <a:pt x="3627992" y="1996087"/>
                    <a:pt x="3620434" y="1996087"/>
                  </a:cubicBezTo>
                  <a:lnTo>
                    <a:pt x="28499" y="1996087"/>
                  </a:lnTo>
                  <a:cubicBezTo>
                    <a:pt x="20940" y="1996087"/>
                    <a:pt x="13692" y="1993085"/>
                    <a:pt x="8347" y="1987740"/>
                  </a:cubicBezTo>
                  <a:cubicBezTo>
                    <a:pt x="3003" y="1982395"/>
                    <a:pt x="0" y="1975147"/>
                    <a:pt x="0" y="1967588"/>
                  </a:cubicBezTo>
                  <a:lnTo>
                    <a:pt x="0" y="28499"/>
                  </a:lnTo>
                  <a:cubicBezTo>
                    <a:pt x="0" y="20940"/>
                    <a:pt x="3003" y="13692"/>
                    <a:pt x="8347" y="8347"/>
                  </a:cubicBezTo>
                  <a:cubicBezTo>
                    <a:pt x="13692" y="3003"/>
                    <a:pt x="20940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152400" cap="rnd">
              <a:solidFill>
                <a:srgbClr val="3596C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48932" cy="2034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23707" y="4741749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4" y="0"/>
                </a:lnTo>
                <a:lnTo>
                  <a:pt x="6240564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30532" y="5462474"/>
            <a:ext cx="13056336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C.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thức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ăn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vừa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chế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biến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xong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còn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nóng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2183302" y="2770739"/>
            <a:ext cx="965628" cy="963214"/>
          </a:xfrm>
          <a:custGeom>
            <a:avLst/>
            <a:gdLst/>
            <a:ahLst/>
            <a:cxnLst/>
            <a:rect l="l" t="t" r="r" b="b"/>
            <a:pathLst>
              <a:path w="965628" h="963214">
                <a:moveTo>
                  <a:pt x="0" y="0"/>
                </a:moveTo>
                <a:lnTo>
                  <a:pt x="965627" y="0"/>
                </a:lnTo>
                <a:lnTo>
                  <a:pt x="965627" y="963214"/>
                </a:lnTo>
                <a:lnTo>
                  <a:pt x="0" y="963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32549" y="1626152"/>
            <a:ext cx="13652302" cy="71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Câu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6: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Việc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làm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nào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dưới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đây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nên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hiện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34577" y="2818364"/>
            <a:ext cx="12642210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A.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Báo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lớn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khi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thấy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biểu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bất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thường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4577" y="4363924"/>
            <a:ext cx="1234827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B.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nhiệt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độ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càng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thấp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càng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tốt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34577" y="7182581"/>
            <a:ext cx="868600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D.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Đóng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mở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thường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xuyên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86" y="0"/>
            <a:ext cx="18307373" cy="10287000"/>
          </a:xfrm>
          <a:custGeom>
            <a:avLst/>
            <a:gdLst/>
            <a:ahLst/>
            <a:cxnLst/>
            <a:rect l="l" t="t" r="r" b="b"/>
            <a:pathLst>
              <a:path w="18307373" h="10287000">
                <a:moveTo>
                  <a:pt x="0" y="0"/>
                </a:moveTo>
                <a:lnTo>
                  <a:pt x="18307372" y="0"/>
                </a:lnTo>
                <a:lnTo>
                  <a:pt x="18307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31430" y="1168010"/>
            <a:ext cx="13854540" cy="8612948"/>
            <a:chOff x="0" y="0"/>
            <a:chExt cx="3648932" cy="22684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48932" cy="2268431"/>
            </a:xfrm>
            <a:custGeom>
              <a:avLst/>
              <a:gdLst/>
              <a:ahLst/>
              <a:cxnLst/>
              <a:rect l="l" t="t" r="r" b="b"/>
              <a:pathLst>
                <a:path w="3648932" h="2268431">
                  <a:moveTo>
                    <a:pt x="28499" y="0"/>
                  </a:moveTo>
                  <a:lnTo>
                    <a:pt x="3620434" y="0"/>
                  </a:lnTo>
                  <a:cubicBezTo>
                    <a:pt x="3636173" y="0"/>
                    <a:pt x="3648932" y="12759"/>
                    <a:pt x="3648932" y="28499"/>
                  </a:cubicBezTo>
                  <a:lnTo>
                    <a:pt x="3648932" y="2239932"/>
                  </a:lnTo>
                  <a:cubicBezTo>
                    <a:pt x="3648932" y="2247491"/>
                    <a:pt x="3645930" y="2254739"/>
                    <a:pt x="3640585" y="2260084"/>
                  </a:cubicBezTo>
                  <a:cubicBezTo>
                    <a:pt x="3635241" y="2265428"/>
                    <a:pt x="3627992" y="2268431"/>
                    <a:pt x="3620434" y="2268431"/>
                  </a:cubicBezTo>
                  <a:lnTo>
                    <a:pt x="28499" y="2268431"/>
                  </a:lnTo>
                  <a:cubicBezTo>
                    <a:pt x="12759" y="2268431"/>
                    <a:pt x="0" y="2255672"/>
                    <a:pt x="0" y="2239932"/>
                  </a:cubicBezTo>
                  <a:lnTo>
                    <a:pt x="0" y="28499"/>
                  </a:lnTo>
                  <a:cubicBezTo>
                    <a:pt x="0" y="20940"/>
                    <a:pt x="3003" y="13692"/>
                    <a:pt x="8347" y="8347"/>
                  </a:cubicBezTo>
                  <a:cubicBezTo>
                    <a:pt x="13692" y="3003"/>
                    <a:pt x="20940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152400" cap="rnd">
              <a:solidFill>
                <a:srgbClr val="3596C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48932" cy="2306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23707" y="4741749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4" y="0"/>
                </a:lnTo>
                <a:lnTo>
                  <a:pt x="6240564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34577" y="5833949"/>
            <a:ext cx="13056336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C.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chức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năng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chính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ở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nhiệt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độ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thấp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giúp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kéo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dài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thời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gian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sử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dụng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 </a:t>
            </a:r>
          </a:p>
        </p:txBody>
      </p:sp>
      <p:sp>
        <p:nvSpPr>
          <p:cNvPr id="8" name="Freeform 8"/>
          <p:cNvSpPr/>
          <p:nvPr/>
        </p:nvSpPr>
        <p:spPr>
          <a:xfrm>
            <a:off x="2183302" y="2770739"/>
            <a:ext cx="965628" cy="963214"/>
          </a:xfrm>
          <a:custGeom>
            <a:avLst/>
            <a:gdLst/>
            <a:ahLst/>
            <a:cxnLst/>
            <a:rect l="l" t="t" r="r" b="b"/>
            <a:pathLst>
              <a:path w="965628" h="963214">
                <a:moveTo>
                  <a:pt x="0" y="0"/>
                </a:moveTo>
                <a:lnTo>
                  <a:pt x="965627" y="0"/>
                </a:lnTo>
                <a:lnTo>
                  <a:pt x="965627" y="963214"/>
                </a:lnTo>
                <a:lnTo>
                  <a:pt x="0" y="963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32549" y="1626152"/>
            <a:ext cx="13652302" cy="71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Câu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7: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Chọn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phát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biểu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sai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34577" y="2818364"/>
            <a:ext cx="12642210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A.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Sử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dụng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khoang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làm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làm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đá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đông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4577" y="4363924"/>
            <a:ext cx="1234827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B.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thường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gồm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2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khoang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khoang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làm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khoang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cấp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đông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34577" y="7846899"/>
            <a:ext cx="1317120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D.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thể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đặt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quả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chanh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vỏ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cam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quýt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bã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cà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phê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,…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khử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mùi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hôi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3999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86" y="0"/>
            <a:ext cx="18307373" cy="10287000"/>
          </a:xfrm>
          <a:custGeom>
            <a:avLst/>
            <a:gdLst/>
            <a:ahLst/>
            <a:cxnLst/>
            <a:rect l="l" t="t" r="r" b="b"/>
            <a:pathLst>
              <a:path w="18307373" h="10287000">
                <a:moveTo>
                  <a:pt x="0" y="0"/>
                </a:moveTo>
                <a:lnTo>
                  <a:pt x="18307372" y="0"/>
                </a:lnTo>
                <a:lnTo>
                  <a:pt x="18307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31430" y="1168010"/>
            <a:ext cx="13854540" cy="8612948"/>
            <a:chOff x="0" y="0"/>
            <a:chExt cx="3648932" cy="22684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48932" cy="2268431"/>
            </a:xfrm>
            <a:custGeom>
              <a:avLst/>
              <a:gdLst/>
              <a:ahLst/>
              <a:cxnLst/>
              <a:rect l="l" t="t" r="r" b="b"/>
              <a:pathLst>
                <a:path w="3648932" h="2268431">
                  <a:moveTo>
                    <a:pt x="28499" y="0"/>
                  </a:moveTo>
                  <a:lnTo>
                    <a:pt x="3620434" y="0"/>
                  </a:lnTo>
                  <a:cubicBezTo>
                    <a:pt x="3636173" y="0"/>
                    <a:pt x="3648932" y="12759"/>
                    <a:pt x="3648932" y="28499"/>
                  </a:cubicBezTo>
                  <a:lnTo>
                    <a:pt x="3648932" y="2239932"/>
                  </a:lnTo>
                  <a:cubicBezTo>
                    <a:pt x="3648932" y="2247491"/>
                    <a:pt x="3645930" y="2254739"/>
                    <a:pt x="3640585" y="2260084"/>
                  </a:cubicBezTo>
                  <a:cubicBezTo>
                    <a:pt x="3635241" y="2265428"/>
                    <a:pt x="3627992" y="2268431"/>
                    <a:pt x="3620434" y="2268431"/>
                  </a:cubicBezTo>
                  <a:lnTo>
                    <a:pt x="28499" y="2268431"/>
                  </a:lnTo>
                  <a:cubicBezTo>
                    <a:pt x="12759" y="2268431"/>
                    <a:pt x="0" y="2255672"/>
                    <a:pt x="0" y="2239932"/>
                  </a:cubicBezTo>
                  <a:lnTo>
                    <a:pt x="0" y="28499"/>
                  </a:lnTo>
                  <a:cubicBezTo>
                    <a:pt x="0" y="20940"/>
                    <a:pt x="3003" y="13692"/>
                    <a:pt x="8347" y="8347"/>
                  </a:cubicBezTo>
                  <a:cubicBezTo>
                    <a:pt x="13692" y="3003"/>
                    <a:pt x="20940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152400" cap="rnd">
              <a:solidFill>
                <a:srgbClr val="3596C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48932" cy="2306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23707" y="4741749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4" y="0"/>
                </a:lnTo>
                <a:lnTo>
                  <a:pt x="6240564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80622" y="4688737"/>
            <a:ext cx="965628" cy="963214"/>
          </a:xfrm>
          <a:custGeom>
            <a:avLst/>
            <a:gdLst/>
            <a:ahLst/>
            <a:cxnLst/>
            <a:rect l="l" t="t" r="r" b="b"/>
            <a:pathLst>
              <a:path w="965628" h="963214">
                <a:moveTo>
                  <a:pt x="0" y="0"/>
                </a:moveTo>
                <a:lnTo>
                  <a:pt x="965627" y="0"/>
                </a:lnTo>
                <a:lnTo>
                  <a:pt x="965627" y="963214"/>
                </a:lnTo>
                <a:lnTo>
                  <a:pt x="0" y="963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04268" y="3890106"/>
            <a:ext cx="13652302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A.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Tiếp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tục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sử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dụng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chưa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mùi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B.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Loại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bỏ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ngay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tránh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ảnh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hưởng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sức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khỏe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C. Cho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vào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ngăn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đá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để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kéo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dài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thời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gian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sử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dụng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D.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Pha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loãng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rồi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dùng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tiếp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25787" y="1567719"/>
            <a:ext cx="12036426" cy="152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Câu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8: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đã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hết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hạn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sử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dụng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nên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làm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gì</a:t>
            </a:r>
            <a:r>
              <a:rPr lang="en-US" sz="4500" b="1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86" y="0"/>
            <a:ext cx="18307373" cy="10287000"/>
          </a:xfrm>
          <a:custGeom>
            <a:avLst/>
            <a:gdLst/>
            <a:ahLst/>
            <a:cxnLst/>
            <a:rect l="l" t="t" r="r" b="b"/>
            <a:pathLst>
              <a:path w="18307373" h="10287000">
                <a:moveTo>
                  <a:pt x="0" y="0"/>
                </a:moveTo>
                <a:lnTo>
                  <a:pt x="18307372" y="0"/>
                </a:lnTo>
                <a:lnTo>
                  <a:pt x="18307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16730" y="1168010"/>
            <a:ext cx="13854540" cy="8090290"/>
            <a:chOff x="0" y="0"/>
            <a:chExt cx="3648932" cy="21307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48932" cy="2130776"/>
            </a:xfrm>
            <a:custGeom>
              <a:avLst/>
              <a:gdLst/>
              <a:ahLst/>
              <a:cxnLst/>
              <a:rect l="l" t="t" r="r" b="b"/>
              <a:pathLst>
                <a:path w="3648932" h="2130776">
                  <a:moveTo>
                    <a:pt x="49733" y="0"/>
                  </a:moveTo>
                  <a:lnTo>
                    <a:pt x="3599199" y="0"/>
                  </a:lnTo>
                  <a:cubicBezTo>
                    <a:pt x="3626666" y="0"/>
                    <a:pt x="3648932" y="22266"/>
                    <a:pt x="3648932" y="49733"/>
                  </a:cubicBezTo>
                  <a:lnTo>
                    <a:pt x="3648932" y="2081043"/>
                  </a:lnTo>
                  <a:cubicBezTo>
                    <a:pt x="3648932" y="2094233"/>
                    <a:pt x="3643693" y="2106883"/>
                    <a:pt x="3634366" y="2116209"/>
                  </a:cubicBezTo>
                  <a:cubicBezTo>
                    <a:pt x="3625039" y="2125536"/>
                    <a:pt x="3612389" y="2130776"/>
                    <a:pt x="3599199" y="2130776"/>
                  </a:cubicBezTo>
                  <a:lnTo>
                    <a:pt x="49733" y="2130776"/>
                  </a:lnTo>
                  <a:cubicBezTo>
                    <a:pt x="36543" y="2130776"/>
                    <a:pt x="23893" y="2125536"/>
                    <a:pt x="14567" y="2116209"/>
                  </a:cubicBezTo>
                  <a:cubicBezTo>
                    <a:pt x="5240" y="2106883"/>
                    <a:pt x="0" y="2094233"/>
                    <a:pt x="0" y="2081043"/>
                  </a:cubicBezTo>
                  <a:lnTo>
                    <a:pt x="0" y="49733"/>
                  </a:lnTo>
                  <a:cubicBezTo>
                    <a:pt x="0" y="36543"/>
                    <a:pt x="5240" y="23893"/>
                    <a:pt x="14567" y="14567"/>
                  </a:cubicBezTo>
                  <a:cubicBezTo>
                    <a:pt x="23893" y="5240"/>
                    <a:pt x="36543" y="0"/>
                    <a:pt x="49733" y="0"/>
                  </a:cubicBezTo>
                  <a:close/>
                </a:path>
              </a:pathLst>
            </a:custGeom>
            <a:solidFill>
              <a:srgbClr val="FFFFFF"/>
            </a:solidFill>
            <a:ln w="152400" cap="rnd">
              <a:solidFill>
                <a:srgbClr val="FC7E2D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48932" cy="2168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493371" y="1028700"/>
            <a:ext cx="11301259" cy="3559897"/>
          </a:xfrm>
          <a:custGeom>
            <a:avLst/>
            <a:gdLst/>
            <a:ahLst/>
            <a:cxnLst/>
            <a:rect l="l" t="t" r="r" b="b"/>
            <a:pathLst>
              <a:path w="11301259" h="3559897">
                <a:moveTo>
                  <a:pt x="0" y="0"/>
                </a:moveTo>
                <a:lnTo>
                  <a:pt x="11301258" y="0"/>
                </a:lnTo>
                <a:lnTo>
                  <a:pt x="11301258" y="3559897"/>
                </a:lnTo>
                <a:lnTo>
                  <a:pt x="0" y="3559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-371786"/>
            <a:ext cx="4812308" cy="5133128"/>
          </a:xfrm>
          <a:custGeom>
            <a:avLst/>
            <a:gdLst/>
            <a:ahLst/>
            <a:cxnLst/>
            <a:rect l="l" t="t" r="r" b="b"/>
            <a:pathLst>
              <a:path w="4812308" h="5133128">
                <a:moveTo>
                  <a:pt x="0" y="0"/>
                </a:moveTo>
                <a:lnTo>
                  <a:pt x="4812308" y="0"/>
                </a:lnTo>
                <a:lnTo>
                  <a:pt x="4812308" y="5133128"/>
                </a:lnTo>
                <a:lnTo>
                  <a:pt x="0" y="5133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20796" y="4342415"/>
            <a:ext cx="13046408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🌟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Đã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xuất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sắc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hoàn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thành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Thử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thách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Sắp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xếp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cách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chính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xác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khoa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học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!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💡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Bạn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đã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chứng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minh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được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khả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năng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hiểu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biết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về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cách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an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toàn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và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hiệu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quả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665116" y="-255043"/>
            <a:ext cx="4812308" cy="5133128"/>
          </a:xfrm>
          <a:custGeom>
            <a:avLst/>
            <a:gdLst/>
            <a:ahLst/>
            <a:cxnLst/>
            <a:rect l="l" t="t" r="r" b="b"/>
            <a:pathLst>
              <a:path w="4812308" h="5133128">
                <a:moveTo>
                  <a:pt x="4812308" y="0"/>
                </a:moveTo>
                <a:lnTo>
                  <a:pt x="0" y="0"/>
                </a:lnTo>
                <a:lnTo>
                  <a:pt x="0" y="5133128"/>
                </a:lnTo>
                <a:lnTo>
                  <a:pt x="4812308" y="5133128"/>
                </a:lnTo>
                <a:lnTo>
                  <a:pt x="481230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65116" y="4878085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4" y="0"/>
                </a:lnTo>
                <a:lnTo>
                  <a:pt x="6240564" y="6240565"/>
                </a:lnTo>
                <a:lnTo>
                  <a:pt x="0" y="62405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hieu-ung-am-thanh-chien-thang-www.tiengdong.com">
            <a:hlinkClick r:id="" action="ppaction://media"/>
            <a:extLst>
              <a:ext uri="{FF2B5EF4-FFF2-40B4-BE49-F238E27FC236}">
                <a16:creationId xmlns:a16="http://schemas.microsoft.com/office/drawing/2014/main" id="{9E3C8EF7-BFF5-4B53-BAB0-AF2E351FB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" y="104208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32846" y="4254110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96636" y="2399855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65307" y="2366796"/>
            <a:ext cx="13073434" cy="4395942"/>
          </a:xfrm>
          <a:custGeom>
            <a:avLst/>
            <a:gdLst/>
            <a:ahLst/>
            <a:cxnLst/>
            <a:rect l="l" t="t" r="r" b="b"/>
            <a:pathLst>
              <a:path w="13073434" h="4395942">
                <a:moveTo>
                  <a:pt x="0" y="0"/>
                </a:moveTo>
                <a:lnTo>
                  <a:pt x="13073434" y="0"/>
                </a:lnTo>
                <a:lnTo>
                  <a:pt x="13073434" y="4395942"/>
                </a:lnTo>
                <a:lnTo>
                  <a:pt x="0" y="4395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6769" y="4564767"/>
            <a:ext cx="6024773" cy="6024773"/>
          </a:xfrm>
          <a:custGeom>
            <a:avLst/>
            <a:gdLst/>
            <a:ahLst/>
            <a:cxnLst/>
            <a:rect l="l" t="t" r="r" b="b"/>
            <a:pathLst>
              <a:path w="6024773" h="6024773">
                <a:moveTo>
                  <a:pt x="0" y="0"/>
                </a:moveTo>
                <a:lnTo>
                  <a:pt x="6024773" y="0"/>
                </a:lnTo>
                <a:lnTo>
                  <a:pt x="6024773" y="6024773"/>
                </a:lnTo>
                <a:lnTo>
                  <a:pt x="0" y="60247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99761" y="3214588"/>
            <a:ext cx="10804525" cy="2605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6"/>
              </a:lnSpc>
              <a:spcBef>
                <a:spcPct val="0"/>
              </a:spcBef>
            </a:pPr>
            <a:r>
              <a:rPr lang="en-US" sz="494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Em hãy cùng người thân trong gia đình sắp xếp thực phẩm vào trong tủ lạnh đúng cách, an toàn </a:t>
            </a:r>
          </a:p>
        </p:txBody>
      </p:sp>
      <p:sp>
        <p:nvSpPr>
          <p:cNvPr id="8" name="Freeform 8"/>
          <p:cNvSpPr/>
          <p:nvPr/>
        </p:nvSpPr>
        <p:spPr>
          <a:xfrm>
            <a:off x="4875183" y="724677"/>
            <a:ext cx="8653682" cy="2877349"/>
          </a:xfrm>
          <a:custGeom>
            <a:avLst/>
            <a:gdLst/>
            <a:ahLst/>
            <a:cxnLst/>
            <a:rect l="l" t="t" r="r" b="b"/>
            <a:pathLst>
              <a:path w="8653682" h="2877349">
                <a:moveTo>
                  <a:pt x="0" y="0"/>
                </a:moveTo>
                <a:lnTo>
                  <a:pt x="8653682" y="0"/>
                </a:lnTo>
                <a:lnTo>
                  <a:pt x="8653682" y="2877349"/>
                </a:lnTo>
                <a:lnTo>
                  <a:pt x="0" y="28773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7789" y="4721027"/>
            <a:ext cx="5964881" cy="3086100"/>
            <a:chOff x="0" y="0"/>
            <a:chExt cx="7953175" cy="411480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953175" cy="4114800"/>
              <a:chOff x="0" y="0"/>
              <a:chExt cx="1570998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7099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570998" h="812800">
                    <a:moveTo>
                      <a:pt x="66194" y="0"/>
                    </a:moveTo>
                    <a:lnTo>
                      <a:pt x="1504804" y="0"/>
                    </a:lnTo>
                    <a:cubicBezTo>
                      <a:pt x="1522359" y="0"/>
                      <a:pt x="1539196" y="6974"/>
                      <a:pt x="1551610" y="19388"/>
                    </a:cubicBezTo>
                    <a:cubicBezTo>
                      <a:pt x="1564024" y="31801"/>
                      <a:pt x="1570998" y="48638"/>
                      <a:pt x="1570998" y="66194"/>
                    </a:cubicBezTo>
                    <a:lnTo>
                      <a:pt x="1570998" y="746606"/>
                    </a:lnTo>
                    <a:cubicBezTo>
                      <a:pt x="1570998" y="764162"/>
                      <a:pt x="1564024" y="780999"/>
                      <a:pt x="1551610" y="793412"/>
                    </a:cubicBezTo>
                    <a:cubicBezTo>
                      <a:pt x="1539196" y="805826"/>
                      <a:pt x="1522359" y="812800"/>
                      <a:pt x="1504804" y="812800"/>
                    </a:cubicBezTo>
                    <a:lnTo>
                      <a:pt x="66194" y="812800"/>
                    </a:lnTo>
                    <a:cubicBezTo>
                      <a:pt x="48638" y="812800"/>
                      <a:pt x="31801" y="805826"/>
                      <a:pt x="19388" y="793412"/>
                    </a:cubicBezTo>
                    <a:cubicBezTo>
                      <a:pt x="6974" y="780999"/>
                      <a:pt x="0" y="764162"/>
                      <a:pt x="0" y="746606"/>
                    </a:cubicBezTo>
                    <a:lnTo>
                      <a:pt x="0" y="66194"/>
                    </a:lnTo>
                    <a:cubicBezTo>
                      <a:pt x="0" y="48638"/>
                      <a:pt x="6974" y="31801"/>
                      <a:pt x="19388" y="19388"/>
                    </a:cubicBezTo>
                    <a:cubicBezTo>
                      <a:pt x="31801" y="6974"/>
                      <a:pt x="48638" y="0"/>
                      <a:pt x="661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rnd">
                <a:solidFill>
                  <a:srgbClr val="E80F2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570998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97245" y="336693"/>
              <a:ext cx="7158686" cy="3503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Cần sắp xếp và bảo quản thực phẩm trong tủ lạnh đúng cách,</a:t>
              </a:r>
            </a:p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an toàn.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12544" y="4721027"/>
            <a:ext cx="5964881" cy="3086100"/>
            <a:chOff x="0" y="0"/>
            <a:chExt cx="7953175" cy="41148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953175" cy="4114800"/>
              <a:chOff x="0" y="0"/>
              <a:chExt cx="1570998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7099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570998" h="812800">
                    <a:moveTo>
                      <a:pt x="66194" y="0"/>
                    </a:moveTo>
                    <a:lnTo>
                      <a:pt x="1504804" y="0"/>
                    </a:lnTo>
                    <a:cubicBezTo>
                      <a:pt x="1522359" y="0"/>
                      <a:pt x="1539196" y="6974"/>
                      <a:pt x="1551610" y="19388"/>
                    </a:cubicBezTo>
                    <a:cubicBezTo>
                      <a:pt x="1564024" y="31801"/>
                      <a:pt x="1570998" y="48638"/>
                      <a:pt x="1570998" y="66194"/>
                    </a:cubicBezTo>
                    <a:lnTo>
                      <a:pt x="1570998" y="746606"/>
                    </a:lnTo>
                    <a:cubicBezTo>
                      <a:pt x="1570998" y="764162"/>
                      <a:pt x="1564024" y="780999"/>
                      <a:pt x="1551610" y="793412"/>
                    </a:cubicBezTo>
                    <a:cubicBezTo>
                      <a:pt x="1539196" y="805826"/>
                      <a:pt x="1522359" y="812800"/>
                      <a:pt x="1504804" y="812800"/>
                    </a:cubicBezTo>
                    <a:lnTo>
                      <a:pt x="66194" y="812800"/>
                    </a:lnTo>
                    <a:cubicBezTo>
                      <a:pt x="48638" y="812800"/>
                      <a:pt x="31801" y="805826"/>
                      <a:pt x="19388" y="793412"/>
                    </a:cubicBezTo>
                    <a:cubicBezTo>
                      <a:pt x="6974" y="780999"/>
                      <a:pt x="0" y="764162"/>
                      <a:pt x="0" y="746606"/>
                    </a:cubicBezTo>
                    <a:lnTo>
                      <a:pt x="0" y="66194"/>
                    </a:lnTo>
                    <a:cubicBezTo>
                      <a:pt x="0" y="48638"/>
                      <a:pt x="6974" y="31801"/>
                      <a:pt x="19388" y="19388"/>
                    </a:cubicBezTo>
                    <a:cubicBezTo>
                      <a:pt x="31801" y="6974"/>
                      <a:pt x="48638" y="0"/>
                      <a:pt x="661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rnd">
                <a:solidFill>
                  <a:srgbClr val="BDD216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570998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90834" y="267547"/>
              <a:ext cx="7357790" cy="3503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Cần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gọi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người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lớn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ngay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khi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thấy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các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dấu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hiệu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bất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thường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của</a:t>
              </a:r>
              <a:endParaRPr lang="en-US" sz="3800" b="1" dirty="0">
                <a:solidFill>
                  <a:srgbClr val="000000"/>
                </a:solidFill>
                <a:latin typeface="SVN-Avo 2"/>
                <a:ea typeface="SVN-Avo 2"/>
                <a:cs typeface="SVN-Avo 2"/>
                <a:sym typeface="SVN-Avo 2"/>
              </a:endParaRPr>
            </a:p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tủ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lạnh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22671" y="4523692"/>
            <a:ext cx="5063802" cy="4734608"/>
            <a:chOff x="0" y="0"/>
            <a:chExt cx="6751737" cy="6312810"/>
          </a:xfrm>
        </p:grpSpPr>
        <p:sp>
          <p:nvSpPr>
            <p:cNvPr id="14" name="Freeform 14"/>
            <p:cNvSpPr/>
            <p:nvPr/>
          </p:nvSpPr>
          <p:spPr>
            <a:xfrm>
              <a:off x="1155688" y="3899513"/>
              <a:ext cx="3079167" cy="2413297"/>
            </a:xfrm>
            <a:custGeom>
              <a:avLst/>
              <a:gdLst/>
              <a:ahLst/>
              <a:cxnLst/>
              <a:rect l="l" t="t" r="r" b="b"/>
              <a:pathLst>
                <a:path w="3079167" h="2413297">
                  <a:moveTo>
                    <a:pt x="0" y="0"/>
                  </a:moveTo>
                  <a:lnTo>
                    <a:pt x="3079167" y="0"/>
                  </a:lnTo>
                  <a:lnTo>
                    <a:pt x="3079167" y="2413297"/>
                  </a:lnTo>
                  <a:lnTo>
                    <a:pt x="0" y="2413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413186" y="1129189"/>
              <a:ext cx="2338550" cy="1976075"/>
            </a:xfrm>
            <a:custGeom>
              <a:avLst/>
              <a:gdLst/>
              <a:ahLst/>
              <a:cxnLst/>
              <a:rect l="l" t="t" r="r" b="b"/>
              <a:pathLst>
                <a:path w="2338550" h="1976075">
                  <a:moveTo>
                    <a:pt x="0" y="0"/>
                  </a:moveTo>
                  <a:lnTo>
                    <a:pt x="2338551" y="0"/>
                  </a:lnTo>
                  <a:lnTo>
                    <a:pt x="2338551" y="1976075"/>
                  </a:lnTo>
                  <a:lnTo>
                    <a:pt x="0" y="1976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0" y="1129189"/>
              <a:ext cx="1182256" cy="2277219"/>
            </a:xfrm>
            <a:custGeom>
              <a:avLst/>
              <a:gdLst/>
              <a:ahLst/>
              <a:cxnLst/>
              <a:rect l="l" t="t" r="r" b="b"/>
              <a:pathLst>
                <a:path w="1182256" h="2277219">
                  <a:moveTo>
                    <a:pt x="1182256" y="0"/>
                  </a:moveTo>
                  <a:lnTo>
                    <a:pt x="0" y="0"/>
                  </a:lnTo>
                  <a:lnTo>
                    <a:pt x="0" y="2277219"/>
                  </a:lnTo>
                  <a:lnTo>
                    <a:pt x="1182256" y="2277219"/>
                  </a:lnTo>
                  <a:lnTo>
                    <a:pt x="118225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117639" y="0"/>
              <a:ext cx="3665620" cy="4722216"/>
            </a:xfrm>
            <a:custGeom>
              <a:avLst/>
              <a:gdLst/>
              <a:ahLst/>
              <a:cxnLst/>
              <a:rect l="l" t="t" r="r" b="b"/>
              <a:pathLst>
                <a:path w="3665620" h="4722216">
                  <a:moveTo>
                    <a:pt x="3665619" y="0"/>
                  </a:moveTo>
                  <a:lnTo>
                    <a:pt x="0" y="0"/>
                  </a:lnTo>
                  <a:lnTo>
                    <a:pt x="0" y="4722216"/>
                  </a:lnTo>
                  <a:lnTo>
                    <a:pt x="3665619" y="4722216"/>
                  </a:lnTo>
                  <a:lnTo>
                    <a:pt x="3665619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118676">
              <a:off x="2596059" y="1771444"/>
              <a:ext cx="1693829" cy="1179328"/>
            </a:xfrm>
            <a:custGeom>
              <a:avLst/>
              <a:gdLst/>
              <a:ahLst/>
              <a:cxnLst/>
              <a:rect l="l" t="t" r="r" b="b"/>
              <a:pathLst>
                <a:path w="1693829" h="1179328">
                  <a:moveTo>
                    <a:pt x="0" y="0"/>
                  </a:moveTo>
                  <a:lnTo>
                    <a:pt x="1693829" y="0"/>
                  </a:lnTo>
                  <a:lnTo>
                    <a:pt x="1693829" y="1179328"/>
                  </a:lnTo>
                  <a:lnTo>
                    <a:pt x="0" y="1179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649954" y="3360817"/>
              <a:ext cx="1659782" cy="1056036"/>
            </a:xfrm>
            <a:custGeom>
              <a:avLst/>
              <a:gdLst/>
              <a:ahLst/>
              <a:cxnLst/>
              <a:rect l="l" t="t" r="r" b="b"/>
              <a:pathLst>
                <a:path w="1659782" h="1056036">
                  <a:moveTo>
                    <a:pt x="0" y="0"/>
                  </a:moveTo>
                  <a:lnTo>
                    <a:pt x="1659782" y="0"/>
                  </a:lnTo>
                  <a:lnTo>
                    <a:pt x="1659782" y="1056036"/>
                  </a:lnTo>
                  <a:lnTo>
                    <a:pt x="0" y="105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137145" y="1171942"/>
            <a:ext cx="4806170" cy="2769245"/>
            <a:chOff x="0" y="0"/>
            <a:chExt cx="6408226" cy="36923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6408226" cy="3692327"/>
              <a:chOff x="0" y="0"/>
              <a:chExt cx="1265822" cy="72934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265822" cy="729349"/>
              </a:xfrm>
              <a:custGeom>
                <a:avLst/>
                <a:gdLst/>
                <a:ahLst/>
                <a:cxnLst/>
                <a:rect l="l" t="t" r="r" b="b"/>
                <a:pathLst>
                  <a:path w="1265822" h="729349">
                    <a:moveTo>
                      <a:pt x="82152" y="0"/>
                    </a:moveTo>
                    <a:lnTo>
                      <a:pt x="1183670" y="0"/>
                    </a:lnTo>
                    <a:cubicBezTo>
                      <a:pt x="1229042" y="0"/>
                      <a:pt x="1265822" y="36781"/>
                      <a:pt x="1265822" y="82152"/>
                    </a:cubicBezTo>
                    <a:lnTo>
                      <a:pt x="1265822" y="647196"/>
                    </a:lnTo>
                    <a:cubicBezTo>
                      <a:pt x="1265822" y="692568"/>
                      <a:pt x="1229042" y="729349"/>
                      <a:pt x="1183670" y="729349"/>
                    </a:cubicBezTo>
                    <a:lnTo>
                      <a:pt x="82152" y="729349"/>
                    </a:lnTo>
                    <a:cubicBezTo>
                      <a:pt x="36781" y="729349"/>
                      <a:pt x="0" y="692568"/>
                      <a:pt x="0" y="647196"/>
                    </a:cubicBezTo>
                    <a:lnTo>
                      <a:pt x="0" y="82152"/>
                    </a:lnTo>
                    <a:cubicBezTo>
                      <a:pt x="0" y="36781"/>
                      <a:pt x="36781" y="0"/>
                      <a:pt x="82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rnd">
                <a:solidFill>
                  <a:srgbClr val="FEC400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1265822" cy="7674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339784" y="368300"/>
              <a:ext cx="5468593" cy="2614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Tủ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lạnh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giúp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dự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trữ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và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bảo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quản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thực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 </a:t>
              </a:r>
              <a:r>
                <a:rPr lang="en-US" sz="3800" b="1" dirty="0" err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phẩm</a:t>
              </a:r>
              <a:r>
                <a:rPr lang="en-US" sz="3800" b="1" dirty="0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730670" y="973177"/>
            <a:ext cx="5528630" cy="2968010"/>
            <a:chOff x="0" y="0"/>
            <a:chExt cx="7371507" cy="395734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371507" cy="3957347"/>
              <a:chOff x="0" y="0"/>
              <a:chExt cx="1456100" cy="78169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456100" cy="781698"/>
              </a:xfrm>
              <a:custGeom>
                <a:avLst/>
                <a:gdLst/>
                <a:ahLst/>
                <a:cxnLst/>
                <a:rect l="l" t="t" r="r" b="b"/>
                <a:pathLst>
                  <a:path w="1456100" h="781698">
                    <a:moveTo>
                      <a:pt x="71417" y="0"/>
                    </a:moveTo>
                    <a:lnTo>
                      <a:pt x="1384683" y="0"/>
                    </a:lnTo>
                    <a:cubicBezTo>
                      <a:pt x="1424126" y="0"/>
                      <a:pt x="1456100" y="31974"/>
                      <a:pt x="1456100" y="71417"/>
                    </a:cubicBezTo>
                    <a:lnTo>
                      <a:pt x="1456100" y="710281"/>
                    </a:lnTo>
                    <a:cubicBezTo>
                      <a:pt x="1456100" y="749724"/>
                      <a:pt x="1424126" y="781698"/>
                      <a:pt x="1384683" y="781698"/>
                    </a:cubicBezTo>
                    <a:lnTo>
                      <a:pt x="71417" y="781698"/>
                    </a:lnTo>
                    <a:cubicBezTo>
                      <a:pt x="31974" y="781698"/>
                      <a:pt x="0" y="749724"/>
                      <a:pt x="0" y="710281"/>
                    </a:cubicBezTo>
                    <a:lnTo>
                      <a:pt x="0" y="71417"/>
                    </a:lnTo>
                    <a:cubicBezTo>
                      <a:pt x="0" y="31974"/>
                      <a:pt x="31974" y="0"/>
                      <a:pt x="714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rnd">
                <a:solidFill>
                  <a:srgbClr val="EC7AF0"/>
                </a:solidFill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456100" cy="8197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15438" y="188820"/>
              <a:ext cx="6326915" cy="3503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>
                  <a:solidFill>
                    <a:srgbClr val="000000"/>
                  </a:solidFill>
                  <a:latin typeface="SVN-Avo 2"/>
                  <a:ea typeface="SVN-Avo 2"/>
                  <a:cs typeface="SVN-Avo 2"/>
                  <a:sym typeface="SVN-Avo 2"/>
                </a:rPr>
                <a:t>Các khoang của tủ lạnh gồm: khoang cấp đông, khoang làm lạnh.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5966964" y="1924542"/>
            <a:ext cx="5740058" cy="2174047"/>
          </a:xfrm>
          <a:custGeom>
            <a:avLst/>
            <a:gdLst/>
            <a:ahLst/>
            <a:cxnLst/>
            <a:rect l="l" t="t" r="r" b="b"/>
            <a:pathLst>
              <a:path w="5740058" h="2174047">
                <a:moveTo>
                  <a:pt x="0" y="0"/>
                </a:moveTo>
                <a:lnTo>
                  <a:pt x="5740057" y="0"/>
                </a:lnTo>
                <a:lnTo>
                  <a:pt x="5740057" y="2174047"/>
                </a:lnTo>
                <a:lnTo>
                  <a:pt x="0" y="21740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90800" y="127733"/>
            <a:ext cx="13258800" cy="6737207"/>
          </a:xfrm>
          <a:custGeom>
            <a:avLst/>
            <a:gdLst/>
            <a:ahLst/>
            <a:cxnLst/>
            <a:rect l="l" t="t" r="r" b="b"/>
            <a:pathLst>
              <a:path w="10999522" h="6737207">
                <a:moveTo>
                  <a:pt x="0" y="0"/>
                </a:moveTo>
                <a:lnTo>
                  <a:pt x="10999521" y="0"/>
                </a:lnTo>
                <a:lnTo>
                  <a:pt x="10999521" y="6737207"/>
                </a:lnTo>
                <a:lnTo>
                  <a:pt x="0" y="673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31482" y="1028700"/>
            <a:ext cx="11941084" cy="3883184"/>
          </a:xfrm>
          <a:custGeom>
            <a:avLst/>
            <a:gdLst/>
            <a:ahLst/>
            <a:cxnLst/>
            <a:rect l="l" t="t" r="r" b="b"/>
            <a:pathLst>
              <a:path w="11941084" h="3883184">
                <a:moveTo>
                  <a:pt x="0" y="0"/>
                </a:moveTo>
                <a:lnTo>
                  <a:pt x="11941084" y="0"/>
                </a:lnTo>
                <a:lnTo>
                  <a:pt x="11941084" y="3883184"/>
                </a:lnTo>
                <a:lnTo>
                  <a:pt x="0" y="3883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0306" y="4431327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5" y="0"/>
                </a:lnTo>
                <a:lnTo>
                  <a:pt x="6240565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577132" y="4736612"/>
            <a:ext cx="5847761" cy="5935279"/>
          </a:xfrm>
          <a:custGeom>
            <a:avLst/>
            <a:gdLst/>
            <a:ahLst/>
            <a:cxnLst/>
            <a:rect l="l" t="t" r="r" b="b"/>
            <a:pathLst>
              <a:path w="5847761" h="5935279">
                <a:moveTo>
                  <a:pt x="5847762" y="0"/>
                </a:moveTo>
                <a:lnTo>
                  <a:pt x="0" y="0"/>
                </a:lnTo>
                <a:lnTo>
                  <a:pt x="0" y="5935279"/>
                </a:lnTo>
                <a:lnTo>
                  <a:pt x="5847762" y="5935279"/>
                </a:lnTo>
                <a:lnTo>
                  <a:pt x="58477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32846" y="4254110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96636" y="2399855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1732" y="2676016"/>
            <a:ext cx="15844535" cy="6212509"/>
            <a:chOff x="0" y="0"/>
            <a:chExt cx="4173046" cy="16362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73046" cy="1636216"/>
            </a:xfrm>
            <a:custGeom>
              <a:avLst/>
              <a:gdLst/>
              <a:ahLst/>
              <a:cxnLst/>
              <a:rect l="l" t="t" r="r" b="b"/>
              <a:pathLst>
                <a:path w="4173046" h="1636216">
                  <a:moveTo>
                    <a:pt x="24920" y="0"/>
                  </a:moveTo>
                  <a:lnTo>
                    <a:pt x="4148127" y="0"/>
                  </a:lnTo>
                  <a:cubicBezTo>
                    <a:pt x="4161890" y="0"/>
                    <a:pt x="4173046" y="11157"/>
                    <a:pt x="4173046" y="24920"/>
                  </a:cubicBezTo>
                  <a:lnTo>
                    <a:pt x="4173046" y="1611297"/>
                  </a:lnTo>
                  <a:cubicBezTo>
                    <a:pt x="4173046" y="1625060"/>
                    <a:pt x="4161890" y="1636216"/>
                    <a:pt x="4148127" y="1636216"/>
                  </a:cubicBezTo>
                  <a:lnTo>
                    <a:pt x="24920" y="1636216"/>
                  </a:lnTo>
                  <a:cubicBezTo>
                    <a:pt x="11157" y="1636216"/>
                    <a:pt x="0" y="1625060"/>
                    <a:pt x="0" y="1611297"/>
                  </a:cubicBezTo>
                  <a:lnTo>
                    <a:pt x="0" y="24920"/>
                  </a:lnTo>
                  <a:cubicBezTo>
                    <a:pt x="0" y="11157"/>
                    <a:pt x="11157" y="0"/>
                    <a:pt x="24920" y="0"/>
                  </a:cubicBez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  <a:ln w="76200" cap="rnd">
              <a:solidFill>
                <a:srgbClr val="FFDE59">
                  <a:alpha val="94902"/>
                </a:srgbClr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173046" cy="1683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818837" y="623943"/>
            <a:ext cx="8650327" cy="2289341"/>
          </a:xfrm>
          <a:custGeom>
            <a:avLst/>
            <a:gdLst/>
            <a:ahLst/>
            <a:cxnLst/>
            <a:rect l="l" t="t" r="r" b="b"/>
            <a:pathLst>
              <a:path w="8650327" h="2289341">
                <a:moveTo>
                  <a:pt x="0" y="0"/>
                </a:moveTo>
                <a:lnTo>
                  <a:pt x="8650326" y="0"/>
                </a:lnTo>
                <a:lnTo>
                  <a:pt x="8650326" y="2289341"/>
                </a:lnTo>
                <a:lnTo>
                  <a:pt x="0" y="2289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02980" y="7991330"/>
            <a:ext cx="10282040" cy="667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7"/>
              </a:lnSpc>
              <a:spcBef>
                <a:spcPct val="0"/>
              </a:spcBef>
            </a:pPr>
            <a:r>
              <a:rPr lang="en-US" sz="3705">
                <a:solidFill>
                  <a:srgbClr val="8C52FF"/>
                </a:solidFill>
                <a:latin typeface="iCiel Pacifico"/>
                <a:ea typeface="iCiel Pacifico"/>
                <a:cs typeface="iCiel Pacifico"/>
                <a:sym typeface="iCiel Pacifico"/>
              </a:rPr>
              <a:t>Các em hãy tự đánh giá bản thân qua tiết học này nhé! 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663738" y="2877627"/>
          <a:ext cx="14960522" cy="5010150"/>
        </p:xfrm>
        <a:graphic>
          <a:graphicData uri="http://schemas.openxmlformats.org/drawingml/2006/table">
            <a:tbl>
              <a:tblPr/>
              <a:tblGrid>
                <a:gridCol w="1112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9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17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3979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FEFFFF"/>
                          </a:solidFill>
                          <a:latin typeface="iCiel Cadena"/>
                          <a:ea typeface="iCiel Cadena"/>
                          <a:cs typeface="iCiel Cadena"/>
                          <a:sym typeface="iCiel Cadena"/>
                        </a:rPr>
                        <a:t>TT</a:t>
                      </a: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FEFFFF"/>
                          </a:solidFill>
                          <a:latin typeface="iCiel Cadena"/>
                          <a:ea typeface="iCiel Cadena"/>
                          <a:cs typeface="iCiel Cadena"/>
                          <a:sym typeface="iCiel Cadena"/>
                        </a:rPr>
                        <a:t>Tiêu chí</a:t>
                      </a: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906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VN-Avo 1"/>
                          <a:ea typeface="SVN-Avo 1"/>
                          <a:cs typeface="SVN-Avo 1"/>
                          <a:sym typeface="SVN-Avo 1"/>
                        </a:rPr>
                        <a:t>1</a:t>
                      </a: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VN-Avo 1"/>
                          <a:ea typeface="SVN-Avo 1"/>
                          <a:cs typeface="SVN-Avo 1"/>
                          <a:sym typeface="SVN-Avo 1"/>
                        </a:rPr>
                        <a:t>Em nêu được cách sử dụng tủ lạnh đúng cách và an toàn.</a:t>
                      </a: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2759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VN-Avo 1"/>
                          <a:ea typeface="SVN-Avo 1"/>
                          <a:cs typeface="SVN-Avo 1"/>
                          <a:sym typeface="SVN-Avo 1"/>
                        </a:rPr>
                        <a:t>2</a:t>
                      </a: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VN-Avo 1"/>
                          <a:ea typeface="SVN-Avo 1"/>
                          <a:cs typeface="SVN-Avo 1"/>
                          <a:sym typeface="SVN-Avo 1"/>
                        </a:rPr>
                        <a:t>Em biết vận dụng kiến thức, kĩ năng đã học trong bài để thực hành sử dụng tủ lạnh đúng cách.</a:t>
                      </a: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6506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VN-Avo 1"/>
                          <a:ea typeface="SVN-Avo 1"/>
                          <a:cs typeface="SVN-Avo 1"/>
                          <a:sym typeface="SVN-Avo 1"/>
                        </a:rPr>
                        <a:t>3</a:t>
                      </a: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SVN-Avo 1"/>
                          <a:ea typeface="SVN-Avo 1"/>
                          <a:cs typeface="SVN-Avo 1"/>
                          <a:sym typeface="SVN-Avo 1"/>
                        </a:rPr>
                        <a:t>Em biết hợp tác với bạn.</a:t>
                      </a: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12311703" y="3101095"/>
            <a:ext cx="600361" cy="593811"/>
          </a:xfrm>
          <a:custGeom>
            <a:avLst/>
            <a:gdLst/>
            <a:ahLst/>
            <a:cxnLst/>
            <a:rect l="l" t="t" r="r" b="b"/>
            <a:pathLst>
              <a:path w="600361" h="593811">
                <a:moveTo>
                  <a:pt x="0" y="0"/>
                </a:moveTo>
                <a:lnTo>
                  <a:pt x="600361" y="0"/>
                </a:lnTo>
                <a:lnTo>
                  <a:pt x="600361" y="593812"/>
                </a:lnTo>
                <a:lnTo>
                  <a:pt x="0" y="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81927" y="3101095"/>
            <a:ext cx="600361" cy="593811"/>
          </a:xfrm>
          <a:custGeom>
            <a:avLst/>
            <a:gdLst/>
            <a:ahLst/>
            <a:cxnLst/>
            <a:rect l="l" t="t" r="r" b="b"/>
            <a:pathLst>
              <a:path w="600361" h="593811">
                <a:moveTo>
                  <a:pt x="0" y="0"/>
                </a:moveTo>
                <a:lnTo>
                  <a:pt x="600361" y="0"/>
                </a:lnTo>
                <a:lnTo>
                  <a:pt x="600361" y="593812"/>
                </a:lnTo>
                <a:lnTo>
                  <a:pt x="0" y="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82288" y="3101095"/>
            <a:ext cx="600361" cy="593811"/>
          </a:xfrm>
          <a:custGeom>
            <a:avLst/>
            <a:gdLst/>
            <a:ahLst/>
            <a:cxnLst/>
            <a:rect l="l" t="t" r="r" b="b"/>
            <a:pathLst>
              <a:path w="600361" h="593811">
                <a:moveTo>
                  <a:pt x="0" y="0"/>
                </a:moveTo>
                <a:lnTo>
                  <a:pt x="600361" y="0"/>
                </a:lnTo>
                <a:lnTo>
                  <a:pt x="600361" y="593812"/>
                </a:lnTo>
                <a:lnTo>
                  <a:pt x="0" y="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44722" y="3101095"/>
            <a:ext cx="600361" cy="593811"/>
          </a:xfrm>
          <a:custGeom>
            <a:avLst/>
            <a:gdLst/>
            <a:ahLst/>
            <a:cxnLst/>
            <a:rect l="l" t="t" r="r" b="b"/>
            <a:pathLst>
              <a:path w="600361" h="593811">
                <a:moveTo>
                  <a:pt x="0" y="0"/>
                </a:moveTo>
                <a:lnTo>
                  <a:pt x="600360" y="0"/>
                </a:lnTo>
                <a:lnTo>
                  <a:pt x="600360" y="593812"/>
                </a:lnTo>
                <a:lnTo>
                  <a:pt x="0" y="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345082" y="3101095"/>
            <a:ext cx="600361" cy="593811"/>
          </a:xfrm>
          <a:custGeom>
            <a:avLst/>
            <a:gdLst/>
            <a:ahLst/>
            <a:cxnLst/>
            <a:rect l="l" t="t" r="r" b="b"/>
            <a:pathLst>
              <a:path w="600361" h="593811">
                <a:moveTo>
                  <a:pt x="0" y="0"/>
                </a:moveTo>
                <a:lnTo>
                  <a:pt x="600361" y="0"/>
                </a:lnTo>
                <a:lnTo>
                  <a:pt x="600361" y="593812"/>
                </a:lnTo>
                <a:lnTo>
                  <a:pt x="0" y="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945443" y="3101095"/>
            <a:ext cx="600361" cy="593811"/>
          </a:xfrm>
          <a:custGeom>
            <a:avLst/>
            <a:gdLst/>
            <a:ahLst/>
            <a:cxnLst/>
            <a:rect l="l" t="t" r="r" b="b"/>
            <a:pathLst>
              <a:path w="600361" h="593811">
                <a:moveTo>
                  <a:pt x="0" y="0"/>
                </a:moveTo>
                <a:lnTo>
                  <a:pt x="600360" y="0"/>
                </a:lnTo>
                <a:lnTo>
                  <a:pt x="600360" y="593812"/>
                </a:lnTo>
                <a:lnTo>
                  <a:pt x="0" y="593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5725" y="573233"/>
            <a:ext cx="15269097" cy="5134234"/>
          </a:xfrm>
          <a:custGeom>
            <a:avLst/>
            <a:gdLst/>
            <a:ahLst/>
            <a:cxnLst/>
            <a:rect l="l" t="t" r="r" b="b"/>
            <a:pathLst>
              <a:path w="15269097" h="5134234">
                <a:moveTo>
                  <a:pt x="0" y="0"/>
                </a:moveTo>
                <a:lnTo>
                  <a:pt x="15269097" y="0"/>
                </a:lnTo>
                <a:lnTo>
                  <a:pt x="15269097" y="5134234"/>
                </a:lnTo>
                <a:lnTo>
                  <a:pt x="0" y="5134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0460" y="1416892"/>
            <a:ext cx="15319628" cy="3446916"/>
          </a:xfrm>
          <a:custGeom>
            <a:avLst/>
            <a:gdLst/>
            <a:ahLst/>
            <a:cxnLst/>
            <a:rect l="l" t="t" r="r" b="b"/>
            <a:pathLst>
              <a:path w="15319628" h="3446916">
                <a:moveTo>
                  <a:pt x="0" y="0"/>
                </a:moveTo>
                <a:lnTo>
                  <a:pt x="15319628" y="0"/>
                </a:lnTo>
                <a:lnTo>
                  <a:pt x="15319628" y="3446916"/>
                </a:lnTo>
                <a:lnTo>
                  <a:pt x="0" y="34469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4466" y="4424558"/>
            <a:ext cx="6328620" cy="6328620"/>
          </a:xfrm>
          <a:custGeom>
            <a:avLst/>
            <a:gdLst/>
            <a:ahLst/>
            <a:cxnLst/>
            <a:rect l="l" t="t" r="r" b="b"/>
            <a:pathLst>
              <a:path w="6328620" h="6328620">
                <a:moveTo>
                  <a:pt x="0" y="0"/>
                </a:moveTo>
                <a:lnTo>
                  <a:pt x="6328620" y="0"/>
                </a:lnTo>
                <a:lnTo>
                  <a:pt x="6328620" y="6328620"/>
                </a:lnTo>
                <a:lnTo>
                  <a:pt x="0" y="6328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323561" y="4512614"/>
            <a:ext cx="6166885" cy="6259179"/>
          </a:xfrm>
          <a:custGeom>
            <a:avLst/>
            <a:gdLst/>
            <a:ahLst/>
            <a:cxnLst/>
            <a:rect l="l" t="t" r="r" b="b"/>
            <a:pathLst>
              <a:path w="6166885" h="6259179">
                <a:moveTo>
                  <a:pt x="6166885" y="0"/>
                </a:moveTo>
                <a:lnTo>
                  <a:pt x="0" y="0"/>
                </a:lnTo>
                <a:lnTo>
                  <a:pt x="0" y="6259179"/>
                </a:lnTo>
                <a:lnTo>
                  <a:pt x="6166885" y="6259179"/>
                </a:lnTo>
                <a:lnTo>
                  <a:pt x="616688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043086" y="5459157"/>
            <a:ext cx="5063802" cy="4734608"/>
            <a:chOff x="0" y="0"/>
            <a:chExt cx="6751737" cy="6312810"/>
          </a:xfrm>
        </p:grpSpPr>
        <p:sp>
          <p:nvSpPr>
            <p:cNvPr id="8" name="Freeform 8"/>
            <p:cNvSpPr/>
            <p:nvPr/>
          </p:nvSpPr>
          <p:spPr>
            <a:xfrm>
              <a:off x="1155688" y="3899513"/>
              <a:ext cx="3079167" cy="2413297"/>
            </a:xfrm>
            <a:custGeom>
              <a:avLst/>
              <a:gdLst/>
              <a:ahLst/>
              <a:cxnLst/>
              <a:rect l="l" t="t" r="r" b="b"/>
              <a:pathLst>
                <a:path w="3079167" h="2413297">
                  <a:moveTo>
                    <a:pt x="0" y="0"/>
                  </a:moveTo>
                  <a:lnTo>
                    <a:pt x="3079167" y="0"/>
                  </a:lnTo>
                  <a:lnTo>
                    <a:pt x="3079167" y="2413297"/>
                  </a:lnTo>
                  <a:lnTo>
                    <a:pt x="0" y="2413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413186" y="1129189"/>
              <a:ext cx="2338550" cy="1976075"/>
            </a:xfrm>
            <a:custGeom>
              <a:avLst/>
              <a:gdLst/>
              <a:ahLst/>
              <a:cxnLst/>
              <a:rect l="l" t="t" r="r" b="b"/>
              <a:pathLst>
                <a:path w="2338550" h="1976075">
                  <a:moveTo>
                    <a:pt x="0" y="0"/>
                  </a:moveTo>
                  <a:lnTo>
                    <a:pt x="2338551" y="0"/>
                  </a:lnTo>
                  <a:lnTo>
                    <a:pt x="2338551" y="1976075"/>
                  </a:lnTo>
                  <a:lnTo>
                    <a:pt x="0" y="1976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0" y="1129189"/>
              <a:ext cx="1182256" cy="2277219"/>
            </a:xfrm>
            <a:custGeom>
              <a:avLst/>
              <a:gdLst/>
              <a:ahLst/>
              <a:cxnLst/>
              <a:rect l="l" t="t" r="r" b="b"/>
              <a:pathLst>
                <a:path w="1182256" h="2277219">
                  <a:moveTo>
                    <a:pt x="1182256" y="0"/>
                  </a:moveTo>
                  <a:lnTo>
                    <a:pt x="0" y="0"/>
                  </a:lnTo>
                  <a:lnTo>
                    <a:pt x="0" y="2277219"/>
                  </a:lnTo>
                  <a:lnTo>
                    <a:pt x="1182256" y="2277219"/>
                  </a:lnTo>
                  <a:lnTo>
                    <a:pt x="118225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117639" y="0"/>
              <a:ext cx="3665620" cy="4722216"/>
            </a:xfrm>
            <a:custGeom>
              <a:avLst/>
              <a:gdLst/>
              <a:ahLst/>
              <a:cxnLst/>
              <a:rect l="l" t="t" r="r" b="b"/>
              <a:pathLst>
                <a:path w="3665620" h="4722216">
                  <a:moveTo>
                    <a:pt x="3665619" y="0"/>
                  </a:moveTo>
                  <a:lnTo>
                    <a:pt x="0" y="0"/>
                  </a:lnTo>
                  <a:lnTo>
                    <a:pt x="0" y="4722216"/>
                  </a:lnTo>
                  <a:lnTo>
                    <a:pt x="3665619" y="4722216"/>
                  </a:lnTo>
                  <a:lnTo>
                    <a:pt x="366561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118676">
              <a:off x="2596059" y="1771444"/>
              <a:ext cx="1693829" cy="1179328"/>
            </a:xfrm>
            <a:custGeom>
              <a:avLst/>
              <a:gdLst/>
              <a:ahLst/>
              <a:cxnLst/>
              <a:rect l="l" t="t" r="r" b="b"/>
              <a:pathLst>
                <a:path w="1693829" h="1179328">
                  <a:moveTo>
                    <a:pt x="0" y="0"/>
                  </a:moveTo>
                  <a:lnTo>
                    <a:pt x="1693829" y="0"/>
                  </a:lnTo>
                  <a:lnTo>
                    <a:pt x="1693829" y="1179328"/>
                  </a:lnTo>
                  <a:lnTo>
                    <a:pt x="0" y="1179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649954" y="3360817"/>
              <a:ext cx="1659782" cy="1056036"/>
            </a:xfrm>
            <a:custGeom>
              <a:avLst/>
              <a:gdLst/>
              <a:ahLst/>
              <a:cxnLst/>
              <a:rect l="l" t="t" r="r" b="b"/>
              <a:pathLst>
                <a:path w="1659782" h="1056036">
                  <a:moveTo>
                    <a:pt x="0" y="0"/>
                  </a:moveTo>
                  <a:lnTo>
                    <a:pt x="1659782" y="0"/>
                  </a:lnTo>
                  <a:lnTo>
                    <a:pt x="1659782" y="1056036"/>
                  </a:lnTo>
                  <a:lnTo>
                    <a:pt x="0" y="105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arty Freeze Dance Song - THE KIBOOMERS Preschool Songs for Circle Time">
            <a:hlinkClick r:id="" action="ppaction://media"/>
            <a:extLst>
              <a:ext uri="{FF2B5EF4-FFF2-40B4-BE49-F238E27FC236}">
                <a16:creationId xmlns:a16="http://schemas.microsoft.com/office/drawing/2014/main" id="{475FE54B-D999-4DE6-8CE9-E8A7C77D9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440" y="-172350"/>
            <a:ext cx="18608928" cy="10459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02024" y="2945677"/>
            <a:ext cx="7952104" cy="7952104"/>
          </a:xfrm>
          <a:custGeom>
            <a:avLst/>
            <a:gdLst/>
            <a:ahLst/>
            <a:cxnLst/>
            <a:rect l="l" t="t" r="r" b="b"/>
            <a:pathLst>
              <a:path w="7952104" h="7952104">
                <a:moveTo>
                  <a:pt x="0" y="0"/>
                </a:moveTo>
                <a:lnTo>
                  <a:pt x="7952104" y="0"/>
                </a:lnTo>
                <a:lnTo>
                  <a:pt x="7952104" y="7952105"/>
                </a:lnTo>
                <a:lnTo>
                  <a:pt x="0" y="7952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25942" y="1028700"/>
            <a:ext cx="11301259" cy="3461011"/>
          </a:xfrm>
          <a:custGeom>
            <a:avLst/>
            <a:gdLst/>
            <a:ahLst/>
            <a:cxnLst/>
            <a:rect l="l" t="t" r="r" b="b"/>
            <a:pathLst>
              <a:path w="11301259" h="3461011">
                <a:moveTo>
                  <a:pt x="0" y="0"/>
                </a:moveTo>
                <a:lnTo>
                  <a:pt x="11301259" y="0"/>
                </a:lnTo>
                <a:lnTo>
                  <a:pt x="11301259" y="3461011"/>
                </a:lnTo>
                <a:lnTo>
                  <a:pt x="0" y="3461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DFCE2C-D6A2-4358-89B1-95C2C2CCB29A}"/>
              </a:ext>
            </a:extLst>
          </p:cNvPr>
          <p:cNvSpPr/>
          <p:nvPr/>
        </p:nvSpPr>
        <p:spPr>
          <a:xfrm>
            <a:off x="838200" y="876300"/>
            <a:ext cx="16916400" cy="1981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46382" y="1191248"/>
            <a:ext cx="16112918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Em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hãy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chọn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những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mô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tả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về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việc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sử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dụng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đúng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cách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an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toàn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bảng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dưới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đây</a:t>
            </a:r>
            <a:r>
              <a:rPr lang="en-US" sz="3999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2051D3-1791-4452-8BD5-FCA52B8E0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859624"/>
              </p:ext>
            </p:extLst>
          </p:nvPr>
        </p:nvGraphicFramePr>
        <p:xfrm>
          <a:off x="1588477" y="3384506"/>
          <a:ext cx="15415846" cy="62344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184">
                  <a:extLst>
                    <a:ext uri="{9D8B030D-6E8A-4147-A177-3AD203B41FA5}">
                      <a16:colId xmlns:a16="http://schemas.microsoft.com/office/drawing/2014/main" val="3086332763"/>
                    </a:ext>
                  </a:extLst>
                </a:gridCol>
                <a:gridCol w="8647914">
                  <a:extLst>
                    <a:ext uri="{9D8B030D-6E8A-4147-A177-3AD203B41FA5}">
                      <a16:colId xmlns:a16="http://schemas.microsoft.com/office/drawing/2014/main" val="1702064338"/>
                    </a:ext>
                  </a:extLst>
                </a:gridCol>
                <a:gridCol w="5188748">
                  <a:extLst>
                    <a:ext uri="{9D8B030D-6E8A-4147-A177-3AD203B41FA5}">
                      <a16:colId xmlns:a16="http://schemas.microsoft.com/office/drawing/2014/main" val="411784511"/>
                    </a:ext>
                  </a:extLst>
                </a:gridCol>
              </a:tblGrid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4800" b="0" dirty="0">
                          <a:solidFill>
                            <a:srgbClr val="000000"/>
                          </a:solidFill>
                          <a:effectLst/>
                          <a:latin typeface="SVN-Avo" panose="02040603050506020204" pitchFamily="18" charset="0"/>
                        </a:rPr>
                        <a:t>TT</a:t>
                      </a:r>
                      <a:endParaRPr lang="en-VN" sz="48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4800" b="0" dirty="0" err="1">
                          <a:solidFill>
                            <a:srgbClr val="000000"/>
                          </a:solidFill>
                          <a:effectLst/>
                          <a:latin typeface="SVN-Avo" panose="02040603050506020204" pitchFamily="18" charset="0"/>
                        </a:rPr>
                        <a:t>Mô</a:t>
                      </a:r>
                      <a:r>
                        <a:rPr lang="nl-NL" sz="4800" b="0" dirty="0">
                          <a:solidFill>
                            <a:srgbClr val="000000"/>
                          </a:solidFill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4800" b="0" dirty="0" err="1">
                          <a:solidFill>
                            <a:srgbClr val="000000"/>
                          </a:solidFill>
                          <a:effectLst/>
                          <a:latin typeface="SVN-Avo" panose="02040603050506020204" pitchFamily="18" charset="0"/>
                        </a:rPr>
                        <a:t>tả</a:t>
                      </a:r>
                      <a:endParaRPr lang="en-VN" sz="48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4800" b="0" dirty="0" err="1">
                          <a:solidFill>
                            <a:srgbClr val="000000"/>
                          </a:solidFill>
                          <a:effectLst/>
                          <a:latin typeface="SVN-Avo" panose="02040603050506020204" pitchFamily="18" charset="0"/>
                        </a:rPr>
                        <a:t>Chọn</a:t>
                      </a:r>
                      <a:endParaRPr lang="en-VN" sz="48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75692"/>
                  </a:ext>
                </a:extLst>
              </a:tr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1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Đóng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/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mở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tủ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liên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tục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i="0" dirty="0">
                          <a:latin typeface="SVN-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90843"/>
                  </a:ext>
                </a:extLst>
              </a:tr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>
                          <a:effectLst/>
                          <a:latin typeface="SVN-Avo" panose="02040603050506020204" pitchFamily="18" charset="0"/>
                        </a:rPr>
                        <a:t>2</a:t>
                      </a:r>
                      <a:endParaRPr lang="en-VN" sz="3600" b="0" i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Hạn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chế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mở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cánh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tủ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quá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lâu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i="0" dirty="0">
                          <a:latin typeface="SVN-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297547"/>
                  </a:ext>
                </a:extLst>
              </a:tr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>
                          <a:effectLst/>
                          <a:latin typeface="SVN-Avo" panose="02040603050506020204" pitchFamily="18" charset="0"/>
                        </a:rPr>
                        <a:t>3</a:t>
                      </a:r>
                      <a:endParaRPr lang="en-VN" sz="3600" b="0" i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Tùy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tiện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mở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tủ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i="0" dirty="0">
                          <a:latin typeface="SVN-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372583"/>
                  </a:ext>
                </a:extLst>
              </a:tr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>
                          <a:effectLst/>
                          <a:latin typeface="SVN-Avo" panose="02040603050506020204" pitchFamily="18" charset="0"/>
                        </a:rPr>
                        <a:t>4</a:t>
                      </a:r>
                      <a:endParaRPr lang="en-VN" sz="3600" b="0" i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Điều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chỉnh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nhiệt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độ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phù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hợp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i="0" dirty="0">
                          <a:latin typeface="SVN-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241576"/>
                  </a:ext>
                </a:extLst>
              </a:tr>
              <a:tr h="1522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>
                          <a:effectLst/>
                          <a:latin typeface="SVN-Avo" panose="02040603050506020204" pitchFamily="18" charset="0"/>
                        </a:rPr>
                        <a:t>5</a:t>
                      </a:r>
                      <a:endParaRPr lang="en-VN" sz="3600" b="0" i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Nhờ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người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lớn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kiểm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tra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khi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phát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hiện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dấu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hiệu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bất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thường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của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tủ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 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i="0" dirty="0">
                          <a:latin typeface="SVN-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085834"/>
                  </a:ext>
                </a:extLst>
              </a:tr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>
                          <a:effectLst/>
                          <a:latin typeface="SVN-Avo" panose="02040603050506020204" pitchFamily="18" charset="0"/>
                        </a:rPr>
                        <a:t>6</a:t>
                      </a:r>
                      <a:endParaRPr lang="en-VN" sz="3600" b="0" i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Vệ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sinh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tủ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thường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xuyên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 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i="0" dirty="0">
                          <a:latin typeface="SVN-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4097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96000" y="-82088"/>
            <a:ext cx="5434139" cy="2287221"/>
          </a:xfrm>
          <a:custGeom>
            <a:avLst/>
            <a:gdLst/>
            <a:ahLst/>
            <a:cxnLst/>
            <a:rect l="l" t="t" r="r" b="b"/>
            <a:pathLst>
              <a:path w="5434139" h="2287221">
                <a:moveTo>
                  <a:pt x="0" y="0"/>
                </a:moveTo>
                <a:lnTo>
                  <a:pt x="5434139" y="0"/>
                </a:lnTo>
                <a:lnTo>
                  <a:pt x="5434139" y="2287220"/>
                </a:lnTo>
                <a:lnTo>
                  <a:pt x="0" y="2287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32846" y="4254110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96636" y="2399855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3915" y="-262650"/>
            <a:ext cx="3615059" cy="3615059"/>
          </a:xfrm>
          <a:custGeom>
            <a:avLst/>
            <a:gdLst/>
            <a:ahLst/>
            <a:cxnLst/>
            <a:rect l="l" t="t" r="r" b="b"/>
            <a:pathLst>
              <a:path w="6024773" h="6024773">
                <a:moveTo>
                  <a:pt x="0" y="0"/>
                </a:moveTo>
                <a:lnTo>
                  <a:pt x="6024773" y="0"/>
                </a:lnTo>
                <a:lnTo>
                  <a:pt x="6024773" y="6024773"/>
                </a:lnTo>
                <a:lnTo>
                  <a:pt x="0" y="60247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E6E1E16-AF74-4BEB-99CF-6E4648CBD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104559"/>
              </p:ext>
            </p:extLst>
          </p:nvPr>
        </p:nvGraphicFramePr>
        <p:xfrm>
          <a:off x="1436076" y="3046105"/>
          <a:ext cx="15415846" cy="62344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184">
                  <a:extLst>
                    <a:ext uri="{9D8B030D-6E8A-4147-A177-3AD203B41FA5}">
                      <a16:colId xmlns:a16="http://schemas.microsoft.com/office/drawing/2014/main" val="3086332763"/>
                    </a:ext>
                  </a:extLst>
                </a:gridCol>
                <a:gridCol w="8647914">
                  <a:extLst>
                    <a:ext uri="{9D8B030D-6E8A-4147-A177-3AD203B41FA5}">
                      <a16:colId xmlns:a16="http://schemas.microsoft.com/office/drawing/2014/main" val="1702064338"/>
                    </a:ext>
                  </a:extLst>
                </a:gridCol>
                <a:gridCol w="5188748">
                  <a:extLst>
                    <a:ext uri="{9D8B030D-6E8A-4147-A177-3AD203B41FA5}">
                      <a16:colId xmlns:a16="http://schemas.microsoft.com/office/drawing/2014/main" val="411784511"/>
                    </a:ext>
                  </a:extLst>
                </a:gridCol>
              </a:tblGrid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4800" b="0" dirty="0">
                          <a:solidFill>
                            <a:srgbClr val="000000"/>
                          </a:solidFill>
                          <a:effectLst/>
                          <a:latin typeface="SVN-Avo" panose="02040603050506020204" pitchFamily="18" charset="0"/>
                        </a:rPr>
                        <a:t>TT</a:t>
                      </a:r>
                      <a:endParaRPr lang="en-VN" sz="48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4800" b="0" dirty="0" err="1">
                          <a:solidFill>
                            <a:srgbClr val="000000"/>
                          </a:solidFill>
                          <a:effectLst/>
                          <a:latin typeface="SVN-Avo" panose="02040603050506020204" pitchFamily="18" charset="0"/>
                        </a:rPr>
                        <a:t>Mô</a:t>
                      </a:r>
                      <a:r>
                        <a:rPr lang="nl-NL" sz="4800" b="0" dirty="0">
                          <a:solidFill>
                            <a:srgbClr val="000000"/>
                          </a:solidFill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4800" b="0" dirty="0" err="1">
                          <a:solidFill>
                            <a:srgbClr val="000000"/>
                          </a:solidFill>
                          <a:effectLst/>
                          <a:latin typeface="SVN-Avo" panose="02040603050506020204" pitchFamily="18" charset="0"/>
                        </a:rPr>
                        <a:t>tả</a:t>
                      </a:r>
                      <a:endParaRPr lang="en-VN" sz="48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4800" b="0" dirty="0" err="1">
                          <a:solidFill>
                            <a:srgbClr val="000000"/>
                          </a:solidFill>
                          <a:effectLst/>
                          <a:latin typeface="SVN-Avo" panose="02040603050506020204" pitchFamily="18" charset="0"/>
                        </a:rPr>
                        <a:t>Chọn</a:t>
                      </a:r>
                      <a:endParaRPr lang="en-VN" sz="48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75692"/>
                  </a:ext>
                </a:extLst>
              </a:tr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1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Đóng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/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mở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tủ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liên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tục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90843"/>
                  </a:ext>
                </a:extLst>
              </a:tr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>
                          <a:effectLst/>
                          <a:latin typeface="SVN-Avo" panose="02040603050506020204" pitchFamily="18" charset="0"/>
                        </a:rPr>
                        <a:t>2</a:t>
                      </a:r>
                      <a:endParaRPr lang="en-VN" sz="3600" b="0" i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Hạn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chế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mở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cánh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tủ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quá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lâu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297547"/>
                  </a:ext>
                </a:extLst>
              </a:tr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>
                          <a:effectLst/>
                          <a:latin typeface="SVN-Avo" panose="02040603050506020204" pitchFamily="18" charset="0"/>
                        </a:rPr>
                        <a:t>3</a:t>
                      </a:r>
                      <a:endParaRPr lang="en-VN" sz="3600" b="0" i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Tùy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tiện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mở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tủ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372583"/>
                  </a:ext>
                </a:extLst>
              </a:tr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>
                          <a:effectLst/>
                          <a:latin typeface="SVN-Avo" panose="02040603050506020204" pitchFamily="18" charset="0"/>
                        </a:rPr>
                        <a:t>4</a:t>
                      </a:r>
                      <a:endParaRPr lang="en-VN" sz="3600" b="0" i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Điều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chỉnh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nhiệt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độ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phù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hợp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241576"/>
                  </a:ext>
                </a:extLst>
              </a:tr>
              <a:tr h="1522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>
                          <a:effectLst/>
                          <a:latin typeface="SVN-Avo" panose="02040603050506020204" pitchFamily="18" charset="0"/>
                        </a:rPr>
                        <a:t>5</a:t>
                      </a:r>
                      <a:endParaRPr lang="en-VN" sz="3600" b="0" i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Nhờ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người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lớn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kiểm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tra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khi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phát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hiện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dấu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hiệu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bất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thường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của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tủ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 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085834"/>
                  </a:ext>
                </a:extLst>
              </a:tr>
              <a:tr h="710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>
                          <a:effectLst/>
                          <a:latin typeface="SVN-Avo" panose="02040603050506020204" pitchFamily="18" charset="0"/>
                        </a:rPr>
                        <a:t>6</a:t>
                      </a:r>
                      <a:endParaRPr lang="en-VN" sz="3600" b="0" i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Vệ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sinh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tủ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lạnh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thường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 </a:t>
                      </a:r>
                      <a:r>
                        <a:rPr lang="nl-NL" sz="3600" b="0" dirty="0" err="1">
                          <a:effectLst/>
                          <a:latin typeface="SVN-Avo" panose="02040603050506020204" pitchFamily="18" charset="0"/>
                        </a:rPr>
                        <a:t>xuyên</a:t>
                      </a:r>
                      <a:r>
                        <a:rPr lang="nl-NL" sz="3600" b="0" dirty="0">
                          <a:effectLst/>
                          <a:latin typeface="SVN-Avo" panose="02040603050506020204" pitchFamily="18" charset="0"/>
                        </a:rPr>
                        <a:t>. </a:t>
                      </a:r>
                      <a:endParaRPr lang="en-VN" sz="3600" b="0" i="0" dirty="0">
                        <a:effectLst/>
                        <a:latin typeface="SVN-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600" b="0" i="0" dirty="0">
                        <a:latin typeface="SVN-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409706"/>
                  </a:ext>
                </a:extLst>
              </a:tr>
            </a:tbl>
          </a:graphicData>
        </a:graphic>
      </p:graphicFrame>
      <p:sp>
        <p:nvSpPr>
          <p:cNvPr id="9" name="TextBox 4">
            <a:extLst>
              <a:ext uri="{FF2B5EF4-FFF2-40B4-BE49-F238E27FC236}">
                <a16:creationId xmlns:a16="http://schemas.microsoft.com/office/drawing/2014/main" id="{F53A6319-C318-483B-9013-3599007AB3F4}"/>
              </a:ext>
            </a:extLst>
          </p:cNvPr>
          <p:cNvSpPr txBox="1"/>
          <p:nvPr/>
        </p:nvSpPr>
        <p:spPr>
          <a:xfrm>
            <a:off x="1087540" y="2065582"/>
            <a:ext cx="16112918" cy="63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Sử</a:t>
            </a: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dụng</a:t>
            </a: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đúng</a:t>
            </a: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cách</a:t>
            </a: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3999" dirty="0" err="1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và</a:t>
            </a: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 an </a:t>
            </a:r>
            <a:r>
              <a:rPr lang="en-US" sz="3999" dirty="0" err="1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toàn</a:t>
            </a: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: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E18094F-AF7F-4663-A79F-0617EACB6CDA}"/>
              </a:ext>
            </a:extLst>
          </p:cNvPr>
          <p:cNvSpPr txBox="1"/>
          <p:nvPr/>
        </p:nvSpPr>
        <p:spPr>
          <a:xfrm>
            <a:off x="11133352" y="4713228"/>
            <a:ext cx="6253790" cy="63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x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5DBA951-75B9-4AA7-BD14-D07FB4190AD3}"/>
              </a:ext>
            </a:extLst>
          </p:cNvPr>
          <p:cNvSpPr txBox="1"/>
          <p:nvPr/>
        </p:nvSpPr>
        <p:spPr>
          <a:xfrm>
            <a:off x="11133352" y="6133905"/>
            <a:ext cx="6253790" cy="63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x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605CD3DF-E997-4C12-AFEA-121BFB316AFF}"/>
              </a:ext>
            </a:extLst>
          </p:cNvPr>
          <p:cNvSpPr txBox="1"/>
          <p:nvPr/>
        </p:nvSpPr>
        <p:spPr>
          <a:xfrm>
            <a:off x="11133352" y="7257814"/>
            <a:ext cx="6253790" cy="63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x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78E8EF32-1DB6-469A-8A82-AA152DD67B51}"/>
              </a:ext>
            </a:extLst>
          </p:cNvPr>
          <p:cNvSpPr txBox="1"/>
          <p:nvPr/>
        </p:nvSpPr>
        <p:spPr>
          <a:xfrm>
            <a:off x="11133352" y="8321452"/>
            <a:ext cx="6253790" cy="63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70C0"/>
                </a:solidFill>
                <a:latin typeface="SVN-Avo 1"/>
                <a:ea typeface="SVN-Avo 1"/>
                <a:cs typeface="SVN-Avo 1"/>
                <a:sym typeface="SVN-Avo 1"/>
              </a:rPr>
              <a:t>x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98" y="-2089822"/>
            <a:ext cx="18576844" cy="12376822"/>
          </a:xfrm>
          <a:custGeom>
            <a:avLst/>
            <a:gdLst/>
            <a:ahLst/>
            <a:cxnLst/>
            <a:rect l="l" t="t" r="r" b="b"/>
            <a:pathLst>
              <a:path w="18576844" h="12376822">
                <a:moveTo>
                  <a:pt x="0" y="0"/>
                </a:moveTo>
                <a:lnTo>
                  <a:pt x="18576844" y="0"/>
                </a:lnTo>
                <a:lnTo>
                  <a:pt x="18576844" y="12376822"/>
                </a:lnTo>
                <a:lnTo>
                  <a:pt x="0" y="12376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32846" y="4254110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96636" y="2399855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5224" y="4564767"/>
            <a:ext cx="6024773" cy="6024773"/>
          </a:xfrm>
          <a:custGeom>
            <a:avLst/>
            <a:gdLst/>
            <a:ahLst/>
            <a:cxnLst/>
            <a:rect l="l" t="t" r="r" b="b"/>
            <a:pathLst>
              <a:path w="6024773" h="6024773">
                <a:moveTo>
                  <a:pt x="0" y="0"/>
                </a:moveTo>
                <a:lnTo>
                  <a:pt x="6024773" y="0"/>
                </a:lnTo>
                <a:lnTo>
                  <a:pt x="6024773" y="6024773"/>
                </a:lnTo>
                <a:lnTo>
                  <a:pt x="0" y="60247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93371" y="1385831"/>
            <a:ext cx="11301259" cy="3757669"/>
          </a:xfrm>
          <a:custGeom>
            <a:avLst/>
            <a:gdLst/>
            <a:ahLst/>
            <a:cxnLst/>
            <a:rect l="l" t="t" r="r" b="b"/>
            <a:pathLst>
              <a:path w="11301259" h="3757669">
                <a:moveTo>
                  <a:pt x="0" y="0"/>
                </a:moveTo>
                <a:lnTo>
                  <a:pt x="11301258" y="0"/>
                </a:lnTo>
                <a:lnTo>
                  <a:pt x="11301258" y="3757669"/>
                </a:lnTo>
                <a:lnTo>
                  <a:pt x="0" y="3757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86" y="0"/>
            <a:ext cx="18307373" cy="10287000"/>
          </a:xfrm>
          <a:custGeom>
            <a:avLst/>
            <a:gdLst/>
            <a:ahLst/>
            <a:cxnLst/>
            <a:rect l="l" t="t" r="r" b="b"/>
            <a:pathLst>
              <a:path w="18307373" h="10287000">
                <a:moveTo>
                  <a:pt x="0" y="0"/>
                </a:moveTo>
                <a:lnTo>
                  <a:pt x="18307372" y="0"/>
                </a:lnTo>
                <a:lnTo>
                  <a:pt x="18307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32846" y="4254110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96636" y="2399855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4401256" y="413291"/>
            <a:ext cx="9872908" cy="334444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2031430" y="3922417"/>
            <a:ext cx="14612559" cy="3379154"/>
          </a:xfrm>
          <a:custGeom>
            <a:avLst/>
            <a:gdLst/>
            <a:ahLst/>
            <a:cxnLst/>
            <a:rect l="l" t="t" r="r" b="b"/>
            <a:pathLst>
              <a:path w="14612559" h="3379154">
                <a:moveTo>
                  <a:pt x="0" y="0"/>
                </a:moveTo>
                <a:lnTo>
                  <a:pt x="14612559" y="0"/>
                </a:lnTo>
                <a:lnTo>
                  <a:pt x="14612559" y="3379154"/>
                </a:lnTo>
                <a:lnTo>
                  <a:pt x="0" y="3379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31430" y="3198699"/>
            <a:ext cx="13854540" cy="3086100"/>
            <a:chOff x="0" y="0"/>
            <a:chExt cx="3648932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48932" cy="812800"/>
            </a:xfrm>
            <a:custGeom>
              <a:avLst/>
              <a:gdLst/>
              <a:ahLst/>
              <a:cxnLst/>
              <a:rect l="l" t="t" r="r" b="b"/>
              <a:pathLst>
                <a:path w="3648932" h="812800">
                  <a:moveTo>
                    <a:pt x="28499" y="0"/>
                  </a:moveTo>
                  <a:lnTo>
                    <a:pt x="3620434" y="0"/>
                  </a:lnTo>
                  <a:cubicBezTo>
                    <a:pt x="3636173" y="0"/>
                    <a:pt x="3648932" y="12759"/>
                    <a:pt x="3648932" y="28499"/>
                  </a:cubicBezTo>
                  <a:lnTo>
                    <a:pt x="3648932" y="784301"/>
                  </a:lnTo>
                  <a:cubicBezTo>
                    <a:pt x="3648932" y="791860"/>
                    <a:pt x="3645930" y="799108"/>
                    <a:pt x="3640585" y="804453"/>
                  </a:cubicBezTo>
                  <a:cubicBezTo>
                    <a:pt x="3635241" y="809797"/>
                    <a:pt x="3627992" y="812800"/>
                    <a:pt x="3620434" y="812800"/>
                  </a:cubicBezTo>
                  <a:lnTo>
                    <a:pt x="28499" y="812800"/>
                  </a:lnTo>
                  <a:cubicBezTo>
                    <a:pt x="20940" y="812800"/>
                    <a:pt x="13692" y="809797"/>
                    <a:pt x="8347" y="804453"/>
                  </a:cubicBezTo>
                  <a:cubicBezTo>
                    <a:pt x="3003" y="799108"/>
                    <a:pt x="0" y="791860"/>
                    <a:pt x="0" y="784301"/>
                  </a:cubicBezTo>
                  <a:lnTo>
                    <a:pt x="0" y="28499"/>
                  </a:lnTo>
                  <a:cubicBezTo>
                    <a:pt x="0" y="20940"/>
                    <a:pt x="3003" y="13692"/>
                    <a:pt x="8347" y="8347"/>
                  </a:cubicBezTo>
                  <a:cubicBezTo>
                    <a:pt x="13692" y="3003"/>
                    <a:pt x="20940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152400" cap="rnd">
              <a:solidFill>
                <a:srgbClr val="3596C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4893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31430" y="3081537"/>
            <a:ext cx="14358593" cy="3320425"/>
          </a:xfrm>
          <a:custGeom>
            <a:avLst/>
            <a:gdLst/>
            <a:ahLst/>
            <a:cxnLst/>
            <a:rect l="l" t="t" r="r" b="b"/>
            <a:pathLst>
              <a:path w="14358593" h="3320425">
                <a:moveTo>
                  <a:pt x="0" y="0"/>
                </a:moveTo>
                <a:lnTo>
                  <a:pt x="14358593" y="0"/>
                </a:lnTo>
                <a:lnTo>
                  <a:pt x="14358593" y="3320424"/>
                </a:lnTo>
                <a:lnTo>
                  <a:pt x="0" y="332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35365" y="4741749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4" y="0"/>
                </a:lnTo>
                <a:lnTo>
                  <a:pt x="6240564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24081" y="6284799"/>
            <a:ext cx="4772186" cy="3877401"/>
          </a:xfrm>
          <a:custGeom>
            <a:avLst/>
            <a:gdLst/>
            <a:ahLst/>
            <a:cxnLst/>
            <a:rect l="l" t="t" r="r" b="b"/>
            <a:pathLst>
              <a:path w="4772186" h="3877401">
                <a:moveTo>
                  <a:pt x="0" y="0"/>
                </a:moveTo>
                <a:lnTo>
                  <a:pt x="4772186" y="0"/>
                </a:lnTo>
                <a:lnTo>
                  <a:pt x="4772186" y="3877401"/>
                </a:lnTo>
                <a:lnTo>
                  <a:pt x="0" y="3877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12671" y="5552392"/>
            <a:ext cx="5063802" cy="4734608"/>
            <a:chOff x="0" y="0"/>
            <a:chExt cx="6751737" cy="6312810"/>
          </a:xfrm>
        </p:grpSpPr>
        <p:sp>
          <p:nvSpPr>
            <p:cNvPr id="14" name="Freeform 14"/>
            <p:cNvSpPr/>
            <p:nvPr/>
          </p:nvSpPr>
          <p:spPr>
            <a:xfrm>
              <a:off x="1155688" y="3899513"/>
              <a:ext cx="3079167" cy="2413297"/>
            </a:xfrm>
            <a:custGeom>
              <a:avLst/>
              <a:gdLst/>
              <a:ahLst/>
              <a:cxnLst/>
              <a:rect l="l" t="t" r="r" b="b"/>
              <a:pathLst>
                <a:path w="3079167" h="2413297">
                  <a:moveTo>
                    <a:pt x="0" y="0"/>
                  </a:moveTo>
                  <a:lnTo>
                    <a:pt x="3079167" y="0"/>
                  </a:lnTo>
                  <a:lnTo>
                    <a:pt x="3079167" y="2413297"/>
                  </a:lnTo>
                  <a:lnTo>
                    <a:pt x="0" y="2413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413186" y="1129189"/>
              <a:ext cx="2338550" cy="1976075"/>
            </a:xfrm>
            <a:custGeom>
              <a:avLst/>
              <a:gdLst/>
              <a:ahLst/>
              <a:cxnLst/>
              <a:rect l="l" t="t" r="r" b="b"/>
              <a:pathLst>
                <a:path w="2338550" h="1976075">
                  <a:moveTo>
                    <a:pt x="0" y="0"/>
                  </a:moveTo>
                  <a:lnTo>
                    <a:pt x="2338551" y="0"/>
                  </a:lnTo>
                  <a:lnTo>
                    <a:pt x="2338551" y="1976075"/>
                  </a:lnTo>
                  <a:lnTo>
                    <a:pt x="0" y="1976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0" y="1129189"/>
              <a:ext cx="1182256" cy="2277219"/>
            </a:xfrm>
            <a:custGeom>
              <a:avLst/>
              <a:gdLst/>
              <a:ahLst/>
              <a:cxnLst/>
              <a:rect l="l" t="t" r="r" b="b"/>
              <a:pathLst>
                <a:path w="1182256" h="2277219">
                  <a:moveTo>
                    <a:pt x="1182256" y="0"/>
                  </a:moveTo>
                  <a:lnTo>
                    <a:pt x="0" y="0"/>
                  </a:lnTo>
                  <a:lnTo>
                    <a:pt x="0" y="2277219"/>
                  </a:lnTo>
                  <a:lnTo>
                    <a:pt x="1182256" y="2277219"/>
                  </a:lnTo>
                  <a:lnTo>
                    <a:pt x="1182256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117639" y="0"/>
              <a:ext cx="3665620" cy="4722216"/>
            </a:xfrm>
            <a:custGeom>
              <a:avLst/>
              <a:gdLst/>
              <a:ahLst/>
              <a:cxnLst/>
              <a:rect l="l" t="t" r="r" b="b"/>
              <a:pathLst>
                <a:path w="3665620" h="4722216">
                  <a:moveTo>
                    <a:pt x="3665619" y="0"/>
                  </a:moveTo>
                  <a:lnTo>
                    <a:pt x="0" y="0"/>
                  </a:lnTo>
                  <a:lnTo>
                    <a:pt x="0" y="4722216"/>
                  </a:lnTo>
                  <a:lnTo>
                    <a:pt x="3665619" y="4722216"/>
                  </a:lnTo>
                  <a:lnTo>
                    <a:pt x="3665619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118676">
              <a:off x="2596059" y="1771444"/>
              <a:ext cx="1693829" cy="1179328"/>
            </a:xfrm>
            <a:custGeom>
              <a:avLst/>
              <a:gdLst/>
              <a:ahLst/>
              <a:cxnLst/>
              <a:rect l="l" t="t" r="r" b="b"/>
              <a:pathLst>
                <a:path w="1693829" h="1179328">
                  <a:moveTo>
                    <a:pt x="0" y="0"/>
                  </a:moveTo>
                  <a:lnTo>
                    <a:pt x="1693829" y="0"/>
                  </a:lnTo>
                  <a:lnTo>
                    <a:pt x="1693829" y="1179328"/>
                  </a:lnTo>
                  <a:lnTo>
                    <a:pt x="0" y="1179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649954" y="3360817"/>
              <a:ext cx="1659782" cy="1056036"/>
            </a:xfrm>
            <a:custGeom>
              <a:avLst/>
              <a:gdLst/>
              <a:ahLst/>
              <a:cxnLst/>
              <a:rect l="l" t="t" r="r" b="b"/>
              <a:pathLst>
                <a:path w="1659782" h="1056036">
                  <a:moveTo>
                    <a:pt x="0" y="0"/>
                  </a:moveTo>
                  <a:lnTo>
                    <a:pt x="1659782" y="0"/>
                  </a:lnTo>
                  <a:lnTo>
                    <a:pt x="1659782" y="1056036"/>
                  </a:lnTo>
                  <a:lnTo>
                    <a:pt x="0" y="105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0" name="nhac-nen-powerpoint-vui-nhon-www.tiengdong.com">
            <a:hlinkClick r:id="" action="ppaction://media"/>
            <a:extLst>
              <a:ext uri="{FF2B5EF4-FFF2-40B4-BE49-F238E27FC236}">
                <a16:creationId xmlns:a16="http://schemas.microsoft.com/office/drawing/2014/main" id="{E63CBAE6-6136-4DF2-AD43-574689DD82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27347" y="935915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86" y="0"/>
            <a:ext cx="18307373" cy="10287000"/>
          </a:xfrm>
          <a:custGeom>
            <a:avLst/>
            <a:gdLst/>
            <a:ahLst/>
            <a:cxnLst/>
            <a:rect l="l" t="t" r="r" b="b"/>
            <a:pathLst>
              <a:path w="18307373" h="10287000">
                <a:moveTo>
                  <a:pt x="0" y="0"/>
                </a:moveTo>
                <a:lnTo>
                  <a:pt x="18307372" y="0"/>
                </a:lnTo>
                <a:lnTo>
                  <a:pt x="183073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31430" y="1168010"/>
            <a:ext cx="13854540" cy="7578893"/>
            <a:chOff x="0" y="0"/>
            <a:chExt cx="3648932" cy="19960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48932" cy="1996087"/>
            </a:xfrm>
            <a:custGeom>
              <a:avLst/>
              <a:gdLst/>
              <a:ahLst/>
              <a:cxnLst/>
              <a:rect l="l" t="t" r="r" b="b"/>
              <a:pathLst>
                <a:path w="3648932" h="1996087">
                  <a:moveTo>
                    <a:pt x="28499" y="0"/>
                  </a:moveTo>
                  <a:lnTo>
                    <a:pt x="3620434" y="0"/>
                  </a:lnTo>
                  <a:cubicBezTo>
                    <a:pt x="3636173" y="0"/>
                    <a:pt x="3648932" y="12759"/>
                    <a:pt x="3648932" y="28499"/>
                  </a:cubicBezTo>
                  <a:lnTo>
                    <a:pt x="3648932" y="1967588"/>
                  </a:lnTo>
                  <a:cubicBezTo>
                    <a:pt x="3648932" y="1975147"/>
                    <a:pt x="3645930" y="1982395"/>
                    <a:pt x="3640585" y="1987740"/>
                  </a:cubicBezTo>
                  <a:cubicBezTo>
                    <a:pt x="3635241" y="1993085"/>
                    <a:pt x="3627992" y="1996087"/>
                    <a:pt x="3620434" y="1996087"/>
                  </a:cubicBezTo>
                  <a:lnTo>
                    <a:pt x="28499" y="1996087"/>
                  </a:lnTo>
                  <a:cubicBezTo>
                    <a:pt x="20940" y="1996087"/>
                    <a:pt x="13692" y="1993085"/>
                    <a:pt x="8347" y="1987740"/>
                  </a:cubicBezTo>
                  <a:cubicBezTo>
                    <a:pt x="3003" y="1982395"/>
                    <a:pt x="0" y="1975147"/>
                    <a:pt x="0" y="1967588"/>
                  </a:cubicBezTo>
                  <a:lnTo>
                    <a:pt x="0" y="28499"/>
                  </a:lnTo>
                  <a:cubicBezTo>
                    <a:pt x="0" y="20940"/>
                    <a:pt x="3003" y="13692"/>
                    <a:pt x="8347" y="8347"/>
                  </a:cubicBezTo>
                  <a:cubicBezTo>
                    <a:pt x="13692" y="3003"/>
                    <a:pt x="20940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152400" cap="rnd">
              <a:solidFill>
                <a:srgbClr val="3596C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48932" cy="2034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23707" y="4741749"/>
            <a:ext cx="6240564" cy="6240564"/>
          </a:xfrm>
          <a:custGeom>
            <a:avLst/>
            <a:gdLst/>
            <a:ahLst/>
            <a:cxnLst/>
            <a:rect l="l" t="t" r="r" b="b"/>
            <a:pathLst>
              <a:path w="6240564" h="6240564">
                <a:moveTo>
                  <a:pt x="0" y="0"/>
                </a:moveTo>
                <a:lnTo>
                  <a:pt x="6240564" y="0"/>
                </a:lnTo>
                <a:lnTo>
                  <a:pt x="6240564" y="6240564"/>
                </a:lnTo>
                <a:lnTo>
                  <a:pt x="0" y="624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234" y="6150530"/>
            <a:ext cx="3765809" cy="3969231"/>
          </a:xfrm>
          <a:custGeom>
            <a:avLst/>
            <a:gdLst/>
            <a:ahLst/>
            <a:cxnLst/>
            <a:rect l="l" t="t" r="r" b="b"/>
            <a:pathLst>
              <a:path w="4395903" h="4633362">
                <a:moveTo>
                  <a:pt x="0" y="0"/>
                </a:moveTo>
                <a:lnTo>
                  <a:pt x="4395903" y="0"/>
                </a:lnTo>
                <a:lnTo>
                  <a:pt x="4395903" y="4633362"/>
                </a:lnTo>
                <a:lnTo>
                  <a:pt x="0" y="4633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77806" y="6601812"/>
            <a:ext cx="1099498" cy="1096749"/>
          </a:xfrm>
          <a:custGeom>
            <a:avLst/>
            <a:gdLst/>
            <a:ahLst/>
            <a:cxnLst/>
            <a:rect l="l" t="t" r="r" b="b"/>
            <a:pathLst>
              <a:path w="1099498" h="1096749">
                <a:moveTo>
                  <a:pt x="0" y="0"/>
                </a:moveTo>
                <a:lnTo>
                  <a:pt x="1099498" y="0"/>
                </a:lnTo>
                <a:lnTo>
                  <a:pt x="1099498" y="1096749"/>
                </a:lnTo>
                <a:lnTo>
                  <a:pt x="0" y="109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32549" y="1626152"/>
            <a:ext cx="13652302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Câu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1: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hình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dưới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đây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phù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hợp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trong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ngăn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nào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của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tủ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lạnh</a:t>
            </a:r>
            <a:r>
              <a:rPr lang="en-US" sz="4500" dirty="0">
                <a:solidFill>
                  <a:srgbClr val="FF0000"/>
                </a:solidFill>
                <a:latin typeface="SVN-Avo 1"/>
                <a:ea typeface="SVN-Avo 1"/>
                <a:cs typeface="SVN-Avo 1"/>
                <a:sym typeface="SVN-Avo 1"/>
              </a:rPr>
              <a:t>?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FF0000"/>
              </a:solidFill>
              <a:latin typeface="SVN-Avo 1"/>
              <a:ea typeface="SVN-Avo 1"/>
              <a:cs typeface="SVN-Avo 1"/>
              <a:sym typeface="SVN-Avo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683912" y="3815242"/>
            <a:ext cx="5169760" cy="718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A.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Ngăn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làm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đá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691532" y="4714875"/>
            <a:ext cx="11624667" cy="718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B.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Ngăn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thực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phẩm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tươi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sống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886200" y="5766759"/>
            <a:ext cx="10710267" cy="718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C.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Ngăn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trứng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sữa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đồ</a:t>
            </a:r>
            <a:r>
              <a:rPr lang="en-US" sz="4500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hộp</a:t>
            </a:r>
            <a:endParaRPr lang="en-US" sz="4500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813335" y="6709141"/>
            <a:ext cx="7822288" cy="718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D. </a:t>
            </a:r>
            <a:r>
              <a:rPr lang="en-US" sz="4500" b="1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Ngăn</a:t>
            </a:r>
            <a:r>
              <a:rPr lang="en-US" sz="4500" b="1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bảo</a:t>
            </a:r>
            <a:r>
              <a:rPr lang="en-US" sz="4500" b="1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quản</a:t>
            </a:r>
            <a:r>
              <a:rPr lang="en-US" sz="4500" b="1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rau</a:t>
            </a:r>
            <a:r>
              <a:rPr lang="en-US" sz="4500" b="1" dirty="0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, </a:t>
            </a:r>
            <a:r>
              <a:rPr lang="en-US" sz="4500" b="1" dirty="0" err="1">
                <a:solidFill>
                  <a:srgbClr val="000000"/>
                </a:solidFill>
                <a:latin typeface="SVN-Avo 1"/>
                <a:ea typeface="SVN-Avo 1"/>
                <a:cs typeface="SVN-Avo 1"/>
                <a:sym typeface="SVN-Avo 1"/>
              </a:rPr>
              <a:t>củ</a:t>
            </a:r>
            <a:endParaRPr lang="en-US" sz="4500" b="1" dirty="0">
              <a:solidFill>
                <a:srgbClr val="000000"/>
              </a:solidFill>
              <a:latin typeface="SVN-Avo 1"/>
              <a:ea typeface="SVN-Avo 1"/>
              <a:cs typeface="SVN-Avo 1"/>
              <a:sym typeface="SVN-Avo 1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814</Words>
  <Application>Microsoft Office PowerPoint</Application>
  <PresentationFormat>Custom</PresentationFormat>
  <Paragraphs>94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SVN-Avo 2</vt:lpstr>
      <vt:lpstr>SVN-Avo 1</vt:lpstr>
      <vt:lpstr>iCiel Pacifico</vt:lpstr>
      <vt:lpstr>SVN-Avo</vt:lpstr>
      <vt:lpstr>iCiel Cadena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hãy chọn những mô tả về việc sử dụng tủ lạnh đúng cách và an toàn trong bảng dưới đây.</dc:title>
  <dc:creator>Kim Chi</dc:creator>
  <cp:lastModifiedBy>Thảo Phương</cp:lastModifiedBy>
  <cp:revision>5</cp:revision>
  <dcterms:created xsi:type="dcterms:W3CDTF">2006-08-16T00:00:00Z</dcterms:created>
  <dcterms:modified xsi:type="dcterms:W3CDTF">2025-02-05T16:32:03Z</dcterms:modified>
  <dc:identifier>DAGaN3hwilk</dc:identifier>
</cp:coreProperties>
</file>